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3"/>
  </p:notesMasterIdLst>
  <p:sldIdLst>
    <p:sldId id="256" r:id="rId2"/>
    <p:sldId id="274" r:id="rId3"/>
    <p:sldId id="276" r:id="rId4"/>
    <p:sldId id="275" r:id="rId5"/>
    <p:sldId id="269" r:id="rId6"/>
    <p:sldId id="265" r:id="rId7"/>
    <p:sldId id="267" r:id="rId8"/>
    <p:sldId id="270" r:id="rId9"/>
    <p:sldId id="271" r:id="rId10"/>
    <p:sldId id="272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9144000" cy="6858000" type="screen4x3"/>
  <p:notesSz cx="6724650" cy="97742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>
      <p:cViewPr varScale="1">
        <p:scale>
          <a:sx n="20" d="100"/>
          <a:sy n="20" d="100"/>
        </p:scale>
        <p:origin x="322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Zanardo" userId="1cb017ef259275d8" providerId="LiveId" clId="{18DD4CEC-0C67-4FC8-BD32-9CA5C72FAD7C}"/>
    <pc:docChg chg="modSld">
      <pc:chgData name="Lisa Zanardo" userId="1cb017ef259275d8" providerId="LiveId" clId="{18DD4CEC-0C67-4FC8-BD32-9CA5C72FAD7C}" dt="2018-10-05T13:29:53.445" v="101" actId="1036"/>
      <pc:docMkLst>
        <pc:docMk/>
      </pc:docMkLst>
      <pc:sldChg chg="modSp">
        <pc:chgData name="Lisa Zanardo" userId="1cb017ef259275d8" providerId="LiveId" clId="{18DD4CEC-0C67-4FC8-BD32-9CA5C72FAD7C}" dt="2018-10-05T13:29:53.445" v="101" actId="1036"/>
        <pc:sldMkLst>
          <pc:docMk/>
          <pc:sldMk cId="0" sldId="258"/>
        </pc:sldMkLst>
        <pc:spChg chg="mod">
          <ac:chgData name="Lisa Zanardo" userId="1cb017ef259275d8" providerId="LiveId" clId="{18DD4CEC-0C67-4FC8-BD32-9CA5C72FAD7C}" dt="2018-10-05T13:29:53.445" v="101" actId="1036"/>
          <ac:spMkLst>
            <pc:docMk/>
            <pc:sldMk cId="0" sldId="258"/>
            <ac:spMk id="13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629364940969245E-2"/>
          <c:y val="2.1762322865768555E-2"/>
          <c:w val="0.97376543209876543"/>
          <c:h val="0.851191827589319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% Dati pubblicati al 12.12.2018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FFFF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ENTI PARCO</c:v>
                </c:pt>
                <c:pt idx="1">
                  <c:v>ESU VENETO</c:v>
                </c:pt>
                <c:pt idx="2">
                  <c:v>ARPAV - AVEPA - IRVV - VENETO LAVORO</c:v>
                </c:pt>
              </c:strCache>
            </c:strRef>
          </c:cat>
          <c:val>
            <c:numRef>
              <c:f>Foglio1!$B$2:$B$4</c:f>
              <c:numCache>
                <c:formatCode>0%</c:formatCode>
                <c:ptCount val="3"/>
                <c:pt idx="0">
                  <c:v>0.52</c:v>
                </c:pt>
                <c:pt idx="1">
                  <c:v>0.76</c:v>
                </c:pt>
                <c:pt idx="2">
                  <c:v>0.66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0C-461B-953C-E00154B77830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% Dati pubblicati al 30.03.2019</c:v>
                </c:pt>
              </c:strCache>
            </c:strRef>
          </c:tx>
          <c:spPr>
            <a:solidFill>
              <a:schemeClr val="accent5">
                <a:tint val="77000"/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ENTI PARCO</c:v>
                </c:pt>
                <c:pt idx="1">
                  <c:v>ESU VENETO</c:v>
                </c:pt>
                <c:pt idx="2">
                  <c:v>ARPAV - AVEPA - IRVV - VENETO LAVORO</c:v>
                </c:pt>
              </c:strCache>
            </c:strRef>
          </c:cat>
          <c:val>
            <c:numRef>
              <c:f>Foglio1!$C$2:$C$4</c:f>
              <c:numCache>
                <c:formatCode>0%</c:formatCode>
                <c:ptCount val="3"/>
                <c:pt idx="0">
                  <c:v>0.75</c:v>
                </c:pt>
                <c:pt idx="1">
                  <c:v>0.85</c:v>
                </c:pt>
                <c:pt idx="2">
                  <c:v>0.77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0C-461B-953C-E00154B7783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83740160"/>
        <c:axId val="83741696"/>
      </c:barChart>
      <c:catAx>
        <c:axId val="8374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741696"/>
        <c:crosses val="autoZero"/>
        <c:auto val="1"/>
        <c:lblAlgn val="ctr"/>
        <c:lblOffset val="100"/>
        <c:noMultiLvlLbl val="0"/>
      </c:catAx>
      <c:valAx>
        <c:axId val="83741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740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B4BC9-9A10-4DB0-8EE3-EE898F7B9219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11A4D-084C-41BF-8EA2-39FC4EB489C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9823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9444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308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2167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395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4087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5365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2743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70795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27180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20769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7160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32169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87645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722133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98798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67884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07161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57962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98794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85569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44353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5775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78669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46329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7064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4431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879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4848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4530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23529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11A4D-084C-41BF-8EA2-39FC4EB489C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2761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B28FC-E2A4-4807-B046-79293E702361}" type="datetimeFigureOut">
              <a:rPr lang="it-IT" smtClean="0"/>
              <a:pPr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8DC83-9806-4F8E-8EEE-2DE5772EC3E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ttore 1 7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8" y="541711"/>
            <a:ext cx="8424936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 smtClean="0">
              <a:ea typeface="Times New Roman" pitchFamily="18" charset="0"/>
              <a:cs typeface="Calibri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ea typeface="Times New Roman" pitchFamily="18" charset="0"/>
              <a:cs typeface="Calibri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 smtClean="0">
              <a:ea typeface="Times New Roman" pitchFamily="18" charset="0"/>
              <a:cs typeface="Calibri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 smtClean="0">
                <a:ea typeface="Times New Roman" pitchFamily="18" charset="0"/>
                <a:cs typeface="Calibri" pitchFamily="34" charset="0"/>
              </a:rPr>
              <a:t>Giornata </a:t>
            </a:r>
            <a:r>
              <a:rPr lang="it-IT" sz="3200" b="1" dirty="0">
                <a:ea typeface="Times New Roman" pitchFamily="18" charset="0"/>
                <a:cs typeface="Calibri" pitchFamily="34" charset="0"/>
              </a:rPr>
              <a:t>della Trasparenza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ea typeface="Times New Roman" pitchFamily="18" charset="0"/>
                <a:cs typeface="Calibri" pitchFamily="34" charset="0"/>
              </a:rPr>
              <a:t>Regione </a:t>
            </a:r>
            <a:r>
              <a:rPr kumimoji="0" lang="it-IT" sz="32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del </a:t>
            </a:r>
            <a:r>
              <a:rPr kumimoji="0" lang="it-IT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Veneto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it-IT" sz="32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Sala Conferenze, Palazzo Grandi Stazioni - Venezia</a:t>
            </a:r>
            <a:b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11 ottobre 2019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1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41" y="1179614"/>
            <a:ext cx="8634090" cy="4208760"/>
          </a:xfrm>
          <a:prstGeom prst="rect">
            <a:avLst/>
          </a:prstGeom>
        </p:spPr>
      </p:pic>
      <p:sp>
        <p:nvSpPr>
          <p:cNvPr id="10" name="CasellaDiTesto 6"/>
          <p:cNvSpPr txBox="1">
            <a:spLocks noChangeArrowheads="1"/>
          </p:cNvSpPr>
          <p:nvPr/>
        </p:nvSpPr>
        <p:spPr bwMode="auto">
          <a:xfrm>
            <a:off x="1296822" y="5489567"/>
            <a:ext cx="6552728" cy="58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sz="3200" i="1" dirty="0">
                <a:latin typeface="Calibri" pitchFamily="34" charset="0"/>
              </a:rPr>
              <a:t>G</a:t>
            </a:r>
            <a:r>
              <a:rPr lang="it-IT" sz="3200" i="1" dirty="0" smtClean="0">
                <a:latin typeface="Calibri" pitchFamily="34" charset="0"/>
              </a:rPr>
              <a:t>razie per l’attenzione</a:t>
            </a:r>
            <a:endParaRPr lang="it-IT" sz="3200" i="1" dirty="0">
              <a:latin typeface="Calibri" pitchFamily="34" charset="0"/>
            </a:endParaRPr>
          </a:p>
        </p:txBody>
      </p:sp>
      <p:sp>
        <p:nvSpPr>
          <p:cNvPr id="9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>
                <a:latin typeface="Calibri" pitchFamily="34" charset="0"/>
              </a:rPr>
              <a:t>Area Programmazione e Sviluppo </a:t>
            </a:r>
            <a:r>
              <a:rPr lang="it-IT" sz="1200" i="1" dirty="0" smtClean="0">
                <a:latin typeface="Calibri" pitchFamily="34" charset="0"/>
              </a:rPr>
              <a:t>Strategico - Silvia Zangirolami  </a:t>
            </a:r>
            <a:endParaRPr lang="it-IT" sz="1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027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ttore 1 7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/>
          <p:cNvSpPr/>
          <p:nvPr/>
        </p:nvSpPr>
        <p:spPr>
          <a:xfrm>
            <a:off x="256141" y="5406512"/>
            <a:ext cx="882047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i="1" dirty="0">
                <a:latin typeface="Calibri" pitchFamily="34" charset="0"/>
              </a:rPr>
              <a:t>Loriano Ceroni</a:t>
            </a:r>
          </a:p>
          <a:p>
            <a:r>
              <a:rPr lang="it-IT" sz="2400" i="1" dirty="0" smtClean="0">
                <a:latin typeface="Calibri" pitchFamily="34" charset="0"/>
              </a:rPr>
              <a:t>RPCT della Regione del Veneto</a:t>
            </a:r>
            <a:endParaRPr lang="it-IT" sz="2200" i="1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7" y="1340768"/>
            <a:ext cx="8424936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ea typeface="Times New Roman" pitchFamily="18" charset="0"/>
                <a:cs typeface="Calibri" pitchFamily="34" charset="0"/>
              </a:rPr>
              <a:t>Giornata della Trasparenza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ea typeface="Times New Roman" pitchFamily="18" charset="0"/>
                <a:cs typeface="Calibri" pitchFamily="34" charset="0"/>
              </a:rPr>
              <a:t>Regione </a:t>
            </a:r>
            <a:r>
              <a:rPr kumimoji="0" lang="it-IT" sz="32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del Veneto</a:t>
            </a:r>
            <a:endParaRPr kumimoji="0" lang="it-IT" sz="32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Sala Conferenze, Palazzo Grandi Stazioni - Venezia</a:t>
            </a:r>
            <a:b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</a:br>
            <a: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11 ottobre 2019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60718" y="3520450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u="sng" dirty="0" smtClean="0">
                <a:ea typeface="Times New Roman" pitchFamily="18" charset="0"/>
                <a:cs typeface="Calibri" pitchFamily="34" charset="0"/>
              </a:rPr>
              <a:t>PRIMA </a:t>
            </a:r>
            <a:r>
              <a:rPr lang="it-IT" sz="2400" u="sng" dirty="0">
                <a:ea typeface="Times New Roman" pitchFamily="18" charset="0"/>
                <a:cs typeface="Calibri" pitchFamily="34" charset="0"/>
              </a:rPr>
              <a:t>SESSIONE - Tavola Rotonda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200" u="sng" dirty="0">
              <a:ea typeface="Times New Roman" pitchFamily="18" charset="0"/>
              <a:cs typeface="Calibri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dirty="0" smtClean="0">
                <a:ea typeface="Times New Roman" pitchFamily="18" charset="0"/>
                <a:cs typeface="Calibri" pitchFamily="34" charset="0"/>
              </a:rPr>
              <a:t>“La Trasparenza negli Enti e Società regionali”</a:t>
            </a:r>
            <a:endParaRPr kumimoji="0" lang="it-IT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1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9892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92484A1-11B0-45BB-AAD3-3408E7AFC41C}"/>
              </a:ext>
            </a:extLst>
          </p:cNvPr>
          <p:cNvSpPr/>
          <p:nvPr/>
        </p:nvSpPr>
        <p:spPr>
          <a:xfrm>
            <a:off x="394306" y="3016208"/>
            <a:ext cx="8292494" cy="21236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dk1"/>
                </a:solidFill>
              </a:rPr>
              <a:t>Linee </a:t>
            </a:r>
            <a:r>
              <a:rPr lang="it-IT" sz="3600" dirty="0" smtClean="0">
                <a:solidFill>
                  <a:schemeClr val="dk1"/>
                </a:solidFill>
              </a:rPr>
              <a:t>strategiche</a:t>
            </a:r>
          </a:p>
          <a:p>
            <a:endParaRPr lang="it-IT" sz="2400" u="sng" dirty="0"/>
          </a:p>
          <a:p>
            <a:pPr algn="just"/>
            <a:r>
              <a:rPr lang="it-IT" sz="2400" dirty="0" smtClean="0"/>
              <a:t>«</a:t>
            </a:r>
            <a:r>
              <a:rPr lang="it-IT" sz="2400" i="1" dirty="0" smtClean="0"/>
              <a:t>Revisionare </a:t>
            </a:r>
            <a:r>
              <a:rPr lang="it-IT" sz="2400" i="1" dirty="0"/>
              <a:t>l'intero sistema della </a:t>
            </a:r>
            <a:r>
              <a:rPr lang="it-IT" sz="2400" i="1" dirty="0" err="1"/>
              <a:t>g</a:t>
            </a:r>
            <a:r>
              <a:rPr lang="it-IT" sz="2400" i="1" dirty="0" err="1" smtClean="0"/>
              <a:t>overnance</a:t>
            </a:r>
            <a:r>
              <a:rPr lang="it-IT" sz="2400" i="1" dirty="0" smtClean="0"/>
              <a:t> </a:t>
            </a:r>
            <a:r>
              <a:rPr lang="it-IT" sz="2400" i="1" dirty="0"/>
              <a:t>regionale degli Enti strumentali e delle </a:t>
            </a:r>
            <a:r>
              <a:rPr lang="it-IT" sz="2400" i="1" dirty="0" smtClean="0"/>
              <a:t>Società </a:t>
            </a:r>
            <a:r>
              <a:rPr lang="it-IT" sz="2400" i="1" dirty="0"/>
              <a:t>controllate e partecipate dall’Amministrazione </a:t>
            </a:r>
            <a:r>
              <a:rPr lang="it-IT" sz="2400" i="1" dirty="0" smtClean="0"/>
              <a:t>regionale</a:t>
            </a:r>
            <a:r>
              <a:rPr lang="it-IT" sz="2400" dirty="0" smtClean="0"/>
              <a:t>»</a:t>
            </a:r>
            <a:endParaRPr lang="it-IT" sz="2400" dirty="0"/>
          </a:p>
        </p:txBody>
      </p:sp>
      <p:sp>
        <p:nvSpPr>
          <p:cNvPr id="9" name="CasellaDiTesto 16">
            <a:extLst>
              <a:ext uri="{FF2B5EF4-FFF2-40B4-BE49-F238E27FC236}">
                <a16:creationId xmlns:a16="http://schemas.microsoft.com/office/drawing/2014/main" id="{984D38DE-D517-4F71-8D51-3BAE12038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141" y="260648"/>
            <a:ext cx="6061734" cy="14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042" tIns="54521" rIns="109042" bIns="54521">
            <a:spAutoFit/>
          </a:bodyPr>
          <a:lstStyle/>
          <a:p>
            <a:r>
              <a:rPr lang="it-IT" sz="2200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DEFR 2019 – 2021</a:t>
            </a:r>
          </a:p>
          <a:p>
            <a:r>
              <a:rPr lang="it-IT" sz="2200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Approvato con DCR n. 163 del 19 Novembre 2018</a:t>
            </a:r>
          </a:p>
          <a:p>
            <a:r>
              <a:rPr lang="it-IT" sz="2000" dirty="0">
                <a:solidFill>
                  <a:schemeClr val="accent5">
                    <a:lumMod val="75000"/>
                  </a:schemeClr>
                </a:solidFill>
              </a:rPr>
              <a:t>Missione 01 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</a:rPr>
              <a:t>- Servizi </a:t>
            </a:r>
            <a:r>
              <a:rPr lang="it-IT" sz="2000" dirty="0">
                <a:solidFill>
                  <a:schemeClr val="accent5">
                    <a:lumMod val="75000"/>
                  </a:schemeClr>
                </a:solidFill>
              </a:rPr>
              <a:t>Istituzionali, Generali e di Gestione</a:t>
            </a:r>
          </a:p>
          <a:p>
            <a:endParaRPr lang="it-IT" sz="2200" i="1" dirty="0">
              <a:latin typeface="Calibri" pitchFamily="34" charset="0"/>
            </a:endParaRPr>
          </a:p>
        </p:txBody>
      </p:sp>
      <p:sp>
        <p:nvSpPr>
          <p:cNvPr id="10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034941" cy="22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000" i="1" dirty="0" smtClean="0">
                <a:latin typeface="Calibri" pitchFamily="34" charset="0"/>
              </a:rPr>
              <a:t>Dott. Loriano Ceroni</a:t>
            </a:r>
            <a:endParaRPr lang="it-IT" sz="1000" i="1" dirty="0">
              <a:latin typeface="Calibri" pitchFamily="34" charset="0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192484A1-11B0-45BB-AAD3-3408E7AFC41C}"/>
              </a:ext>
            </a:extLst>
          </p:cNvPr>
          <p:cNvSpPr/>
          <p:nvPr/>
        </p:nvSpPr>
        <p:spPr>
          <a:xfrm>
            <a:off x="249027" y="1883539"/>
            <a:ext cx="829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dirty="0" smtClean="0"/>
              <a:t>La Trasparenza e il percorso di </a:t>
            </a:r>
            <a:r>
              <a:rPr lang="it-IT" sz="2800" i="1" dirty="0" err="1" smtClean="0"/>
              <a:t>governance</a:t>
            </a:r>
            <a:r>
              <a:rPr lang="it-IT" sz="2800" dirty="0" smtClean="0"/>
              <a:t> regionale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14438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17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034941" cy="22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000" i="1" dirty="0" smtClean="0">
                <a:latin typeface="Calibri" pitchFamily="34" charset="0"/>
              </a:rPr>
              <a:t>Dott. Loriano Ceroni</a:t>
            </a:r>
            <a:endParaRPr lang="it-IT" sz="1000" i="1" dirty="0">
              <a:latin typeface="Calibri" pitchFamily="34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92484A1-11B0-45BB-AAD3-3408E7AFC41C}"/>
              </a:ext>
            </a:extLst>
          </p:cNvPr>
          <p:cNvSpPr/>
          <p:nvPr/>
        </p:nvSpPr>
        <p:spPr>
          <a:xfrm>
            <a:off x="394306" y="3068076"/>
            <a:ext cx="8292494" cy="249299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3600" dirty="0"/>
              <a:t>Obiettivo Gestionale</a:t>
            </a:r>
          </a:p>
          <a:p>
            <a:pPr algn="ctr"/>
            <a:endParaRPr lang="it-IT" sz="2400" dirty="0"/>
          </a:p>
          <a:p>
            <a:pPr algn="just"/>
            <a:r>
              <a:rPr lang="it-IT" sz="2400" dirty="0" smtClean="0"/>
              <a:t>«</a:t>
            </a:r>
            <a:r>
              <a:rPr lang="it-IT" sz="2400" i="1" dirty="0" smtClean="0"/>
              <a:t>Iniziative </a:t>
            </a:r>
            <a:r>
              <a:rPr lang="it-IT" sz="2400" i="1" dirty="0"/>
              <a:t>di affiancamento e sostegno nelle politiche di anticorruzione e trasparenza e azioni comuni finalizzate al rispetto delle normative in materia di protezione dei dati </a:t>
            </a:r>
            <a:r>
              <a:rPr lang="it-IT" sz="2400" i="1" dirty="0" smtClean="0"/>
              <a:t>personali</a:t>
            </a:r>
            <a:r>
              <a:rPr lang="it-IT" sz="2400" dirty="0" smtClean="0"/>
              <a:t>»</a:t>
            </a:r>
            <a:endParaRPr lang="it-IT" sz="2400" dirty="0"/>
          </a:p>
        </p:txBody>
      </p:sp>
      <p:sp>
        <p:nvSpPr>
          <p:cNvPr id="10" name="CasellaDiTesto 16">
            <a:extLst>
              <a:ext uri="{FF2B5EF4-FFF2-40B4-BE49-F238E27FC236}">
                <a16:creationId xmlns:a16="http://schemas.microsoft.com/office/drawing/2014/main" id="{984D38DE-D517-4F71-8D51-3BAE12038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141" y="260648"/>
            <a:ext cx="6061734" cy="14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042" tIns="54521" rIns="109042" bIns="54521">
            <a:spAutoFit/>
          </a:bodyPr>
          <a:lstStyle/>
          <a:p>
            <a:r>
              <a:rPr lang="it-IT" sz="2200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DEFR 2019 – 2021</a:t>
            </a:r>
          </a:p>
          <a:p>
            <a:r>
              <a:rPr lang="it-IT" sz="2200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Approvato con DCR n. 163 del 19 Novembre 2018</a:t>
            </a:r>
          </a:p>
          <a:p>
            <a:r>
              <a:rPr lang="it-IT" sz="2000" dirty="0">
                <a:solidFill>
                  <a:schemeClr val="accent5">
                    <a:lumMod val="75000"/>
                  </a:schemeClr>
                </a:solidFill>
              </a:rPr>
              <a:t>Missione 01 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</a:rPr>
              <a:t>- Servizi </a:t>
            </a:r>
            <a:r>
              <a:rPr lang="it-IT" sz="2000" dirty="0">
                <a:solidFill>
                  <a:schemeClr val="accent5">
                    <a:lumMod val="75000"/>
                  </a:schemeClr>
                </a:solidFill>
              </a:rPr>
              <a:t>Istituzionali, Generali e di Gestione</a:t>
            </a:r>
          </a:p>
          <a:p>
            <a:endParaRPr lang="it-IT" sz="2200" i="1" dirty="0">
              <a:latin typeface="Calibri" pitchFamily="34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192484A1-11B0-45BB-AAD3-3408E7AFC41C}"/>
              </a:ext>
            </a:extLst>
          </p:cNvPr>
          <p:cNvSpPr/>
          <p:nvPr/>
        </p:nvSpPr>
        <p:spPr>
          <a:xfrm>
            <a:off x="256141" y="1845105"/>
            <a:ext cx="829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dirty="0" smtClean="0"/>
              <a:t>La Trasparenza e il percorso di </a:t>
            </a:r>
            <a:r>
              <a:rPr lang="it-IT" sz="2800" i="1" dirty="0" err="1" smtClean="0"/>
              <a:t>governance</a:t>
            </a:r>
            <a:r>
              <a:rPr lang="it-IT" sz="2800" dirty="0" smtClean="0"/>
              <a:t> regionale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273076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17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034941" cy="22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000" i="1" dirty="0" smtClean="0">
                <a:latin typeface="Calibri" pitchFamily="34" charset="0"/>
              </a:rPr>
              <a:t>Dott. Loriano Ceroni</a:t>
            </a:r>
            <a:endParaRPr lang="it-IT" sz="1000" i="1" dirty="0">
              <a:latin typeface="Calibri" pitchFamily="34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92484A1-11B0-45BB-AAD3-3408E7AFC41C}"/>
              </a:ext>
            </a:extLst>
          </p:cNvPr>
          <p:cNvSpPr/>
          <p:nvPr/>
        </p:nvSpPr>
        <p:spPr>
          <a:xfrm>
            <a:off x="394306" y="2373155"/>
            <a:ext cx="8292494" cy="36009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3600" dirty="0" smtClean="0"/>
              <a:t>Iniziative</a:t>
            </a:r>
            <a:r>
              <a:rPr lang="it-IT" sz="3600" b="1" i="1" dirty="0" smtClean="0"/>
              <a:t> </a:t>
            </a:r>
            <a:r>
              <a:rPr lang="it-IT" sz="3600" dirty="0" smtClean="0"/>
              <a:t>2019</a:t>
            </a:r>
            <a:endParaRPr lang="it-IT" sz="3600" b="1" i="1" dirty="0"/>
          </a:p>
          <a:p>
            <a:pPr marL="457200" indent="-457200" algn="ctr">
              <a:buFont typeface="+mj-lt"/>
              <a:buAutoNum type="arabicPeriod"/>
            </a:pPr>
            <a:endParaRPr lang="it-IT" sz="2400" dirty="0"/>
          </a:p>
          <a:p>
            <a:pPr marL="457200" indent="-457200" algn="just">
              <a:buFont typeface="+mj-lt"/>
              <a:buAutoNum type="arabicPeriod"/>
            </a:pPr>
            <a:r>
              <a:rPr lang="it-IT" sz="2400" dirty="0"/>
              <a:t>Processo di accompagnamento condiviso verso la certificazione di «Amministrazione Trasparente» da parte dell’OIV Unico</a:t>
            </a:r>
            <a:r>
              <a:rPr lang="it-IT" sz="2400" dirty="0" smtClean="0"/>
              <a:t>. (Marzo – Aprile 2019) </a:t>
            </a:r>
          </a:p>
          <a:p>
            <a:pPr marL="457200" indent="-457200" algn="just">
              <a:buFont typeface="+mj-lt"/>
              <a:buAutoNum type="arabicPeriod"/>
            </a:pPr>
            <a:endParaRPr lang="it-IT" sz="2400" dirty="0"/>
          </a:p>
          <a:p>
            <a:pPr marL="457200" indent="-457200" algn="just">
              <a:buFont typeface="+mj-lt"/>
              <a:buAutoNum type="arabicPeriod"/>
            </a:pPr>
            <a:r>
              <a:rPr lang="it-IT" sz="2400" dirty="0"/>
              <a:t>Incontri semestrali di coordinamento con gli Enti regionali su anticorruzione, trasparenza e </a:t>
            </a:r>
            <a:r>
              <a:rPr lang="it-IT" sz="2400" dirty="0" smtClean="0"/>
              <a:t>privacy. (Maggio – Settembre 2019)</a:t>
            </a:r>
            <a:endParaRPr lang="it-IT" sz="2400" dirty="0"/>
          </a:p>
        </p:txBody>
      </p:sp>
      <p:sp>
        <p:nvSpPr>
          <p:cNvPr id="8" name="CasellaDiTesto 16">
            <a:extLst>
              <a:ext uri="{FF2B5EF4-FFF2-40B4-BE49-F238E27FC236}">
                <a16:creationId xmlns:a16="http://schemas.microsoft.com/office/drawing/2014/main" id="{984D38DE-D517-4F71-8D51-3BAE12038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141" y="260648"/>
            <a:ext cx="6061734" cy="14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042" tIns="54521" rIns="109042" bIns="54521">
            <a:spAutoFit/>
          </a:bodyPr>
          <a:lstStyle/>
          <a:p>
            <a:r>
              <a:rPr lang="it-IT" sz="2200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DEFR 2019 – 2021</a:t>
            </a:r>
          </a:p>
          <a:p>
            <a:r>
              <a:rPr lang="it-IT" sz="2200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Approvato con DCR n. 163 del 19 Novembre 2018</a:t>
            </a:r>
          </a:p>
          <a:p>
            <a:r>
              <a:rPr lang="it-IT" sz="2000" dirty="0">
                <a:solidFill>
                  <a:schemeClr val="accent5">
                    <a:lumMod val="75000"/>
                  </a:schemeClr>
                </a:solidFill>
              </a:rPr>
              <a:t>Missione 01 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</a:rPr>
              <a:t>- Servizi </a:t>
            </a:r>
            <a:r>
              <a:rPr lang="it-IT" sz="2000" dirty="0">
                <a:solidFill>
                  <a:schemeClr val="accent5">
                    <a:lumMod val="75000"/>
                  </a:schemeClr>
                </a:solidFill>
              </a:rPr>
              <a:t>Istituzionali, Generali e di Gestione</a:t>
            </a:r>
          </a:p>
          <a:p>
            <a:endParaRPr lang="it-IT" sz="2200" i="1" dirty="0">
              <a:latin typeface="Calibri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192484A1-11B0-45BB-AAD3-3408E7AFC41C}"/>
              </a:ext>
            </a:extLst>
          </p:cNvPr>
          <p:cNvSpPr/>
          <p:nvPr/>
        </p:nvSpPr>
        <p:spPr>
          <a:xfrm>
            <a:off x="249027" y="1553183"/>
            <a:ext cx="829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dirty="0" smtClean="0"/>
              <a:t>La Trasparenza e il percorso di </a:t>
            </a:r>
            <a:r>
              <a:rPr lang="it-IT" sz="2800" i="1" dirty="0" err="1" smtClean="0"/>
              <a:t>governance</a:t>
            </a:r>
            <a:r>
              <a:rPr lang="it-IT" sz="2800" dirty="0" smtClean="0"/>
              <a:t> regionale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638119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6" name="Rettangolo 5"/>
          <p:cNvSpPr/>
          <p:nvPr/>
        </p:nvSpPr>
        <p:spPr>
          <a:xfrm>
            <a:off x="227609" y="32205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it-IT" sz="2800" b="1" dirty="0" smtClean="0"/>
              <a:t>Tavola Rotonda</a:t>
            </a:r>
            <a:endParaRPr lang="it-IT" sz="2800" b="1" dirty="0"/>
          </a:p>
        </p:txBody>
      </p:sp>
      <p:sp>
        <p:nvSpPr>
          <p:cNvPr id="2" name="Rettangolo 1"/>
          <p:cNvSpPr/>
          <p:nvPr/>
        </p:nvSpPr>
        <p:spPr>
          <a:xfrm>
            <a:off x="422905" y="1540902"/>
            <a:ext cx="8107103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it-IT" sz="2000" dirty="0"/>
              <a:t>Ai sensi della </a:t>
            </a:r>
            <a:r>
              <a:rPr lang="it-IT" sz="2000" b="1" dirty="0"/>
              <a:t>Deliberazione ANAC n. 141/2019</a:t>
            </a:r>
            <a:r>
              <a:rPr lang="it-IT" sz="2000" dirty="0"/>
              <a:t> gli </a:t>
            </a:r>
            <a:r>
              <a:rPr lang="it-IT" sz="2000" b="1" dirty="0"/>
              <a:t>OIV</a:t>
            </a:r>
            <a:r>
              <a:rPr lang="it-IT" sz="2000" dirty="0"/>
              <a:t> sono tenuti ad attestare l'assolvimento dei seguenti obblighi di pubblicazione: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539552" y="2610076"/>
            <a:ext cx="8023421" cy="310854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u="sng" dirty="0"/>
              <a:t>Criteri</a:t>
            </a:r>
            <a:r>
              <a:rPr lang="it-IT" sz="2400" dirty="0"/>
              <a:t> di compilazione della Griglia di rilevazione</a:t>
            </a:r>
          </a:p>
          <a:p>
            <a:endParaRPr lang="it-IT" sz="2400" dirty="0" smtClean="0"/>
          </a:p>
          <a:p>
            <a:pPr marL="342900" indent="-342900">
              <a:buAutoNum type="arabicPeriod"/>
            </a:pPr>
            <a:endParaRPr lang="it-IT" sz="2400" dirty="0"/>
          </a:p>
          <a:p>
            <a:pPr marL="342900" indent="-342900">
              <a:buAutoNum type="arabicPeriod"/>
            </a:pPr>
            <a:r>
              <a:rPr lang="it-IT" sz="2400" dirty="0" smtClean="0"/>
              <a:t>Stato di pubblicazione</a:t>
            </a:r>
          </a:p>
          <a:p>
            <a:pPr marL="342900" indent="-342900">
              <a:buAutoNum type="arabicPeriod"/>
            </a:pPr>
            <a:r>
              <a:rPr lang="it-IT" sz="2400" dirty="0" smtClean="0"/>
              <a:t>Completezza del contenuto</a:t>
            </a:r>
          </a:p>
          <a:p>
            <a:pPr marL="342900" indent="-342900">
              <a:buAutoNum type="arabicPeriod"/>
            </a:pPr>
            <a:r>
              <a:rPr lang="it-IT" sz="2400" dirty="0" smtClean="0"/>
              <a:t>Completezza rispetto agli uffici</a:t>
            </a:r>
          </a:p>
          <a:p>
            <a:pPr marL="342900" indent="-342900">
              <a:buAutoNum type="arabicPeriod"/>
            </a:pPr>
            <a:r>
              <a:rPr lang="it-IT" sz="2400" dirty="0" smtClean="0"/>
              <a:t>Aggiornamento dei dati pubblicati</a:t>
            </a:r>
          </a:p>
          <a:p>
            <a:pPr marL="342900" indent="-342900">
              <a:buAutoNum type="arabicPeriod"/>
            </a:pPr>
            <a:r>
              <a:rPr lang="it-IT" sz="2400" dirty="0" smtClean="0"/>
              <a:t>Apertura formato</a:t>
            </a:r>
            <a:endParaRPr lang="it-IT" sz="2400" dirty="0"/>
          </a:p>
        </p:txBody>
      </p:sp>
      <p:sp>
        <p:nvSpPr>
          <p:cNvPr id="10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034941" cy="22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000" i="1" dirty="0" smtClean="0">
                <a:latin typeface="Calibri" pitchFamily="34" charset="0"/>
              </a:rPr>
              <a:t>Dott. Loriano Ceroni</a:t>
            </a:r>
            <a:endParaRPr lang="it-IT" sz="10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35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36272" y="1462386"/>
            <a:ext cx="4040188" cy="43895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/>
            <a:r>
              <a:rPr lang="it-IT" dirty="0" smtClean="0"/>
              <a:t>Regione del Veneto – Enti Strumentali </a:t>
            </a:r>
            <a:endParaRPr lang="it-IT" dirty="0"/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4631154" y="1462386"/>
            <a:ext cx="4041775" cy="43895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it-IT" sz="2000" dirty="0" smtClean="0"/>
              <a:t>Società</a:t>
            </a:r>
            <a:endParaRPr lang="it-IT" sz="2000" dirty="0"/>
          </a:p>
        </p:txBody>
      </p:sp>
      <p:sp>
        <p:nvSpPr>
          <p:cNvPr id="15" name="Segnaposto contenuto 14"/>
          <p:cNvSpPr>
            <a:spLocks noGrp="1"/>
          </p:cNvSpPr>
          <p:nvPr>
            <p:ph sz="quarter" idx="4"/>
          </p:nvPr>
        </p:nvSpPr>
        <p:spPr>
          <a:xfrm>
            <a:off x="4645025" y="2056686"/>
            <a:ext cx="4041776" cy="41549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it-IT" sz="1800" dirty="0">
                <a:solidFill>
                  <a:srgbClr val="444444"/>
                </a:solidFill>
              </a:rPr>
              <a:t>Ai sensi della </a:t>
            </a:r>
            <a:r>
              <a:rPr lang="it-IT" sz="1800" b="1" dirty="0">
                <a:solidFill>
                  <a:srgbClr val="444444"/>
                </a:solidFill>
              </a:rPr>
              <a:t>Deliberazione ANAC n. 141/2019</a:t>
            </a:r>
            <a:r>
              <a:rPr lang="it-IT" sz="1800" dirty="0">
                <a:solidFill>
                  <a:srgbClr val="444444"/>
                </a:solidFill>
              </a:rPr>
              <a:t> gli </a:t>
            </a:r>
            <a:r>
              <a:rPr lang="it-IT" sz="1800" b="1" dirty="0" err="1" smtClean="0">
                <a:solidFill>
                  <a:srgbClr val="444444"/>
                </a:solidFill>
              </a:rPr>
              <a:t>OdV</a:t>
            </a:r>
            <a:r>
              <a:rPr lang="it-IT" sz="1800" dirty="0" smtClean="0">
                <a:solidFill>
                  <a:srgbClr val="444444"/>
                </a:solidFill>
              </a:rPr>
              <a:t> </a:t>
            </a:r>
            <a:r>
              <a:rPr lang="it-IT" sz="1800" dirty="0">
                <a:solidFill>
                  <a:srgbClr val="444444"/>
                </a:solidFill>
              </a:rPr>
              <a:t>sono tenuti ad attestare l'assolvimento dei seguenti obblighi di pubblicazione</a:t>
            </a:r>
            <a:r>
              <a:rPr lang="it-IT" sz="1800" dirty="0" smtClean="0">
                <a:solidFill>
                  <a:srgbClr val="444444"/>
                </a:solidFill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it-IT" sz="1800" dirty="0" smtClean="0"/>
          </a:p>
          <a:p>
            <a:pPr>
              <a:spcBef>
                <a:spcPts val="0"/>
              </a:spcBef>
            </a:pPr>
            <a:r>
              <a:rPr lang="it-IT" sz="1800" i="1" dirty="0">
                <a:solidFill>
                  <a:srgbClr val="444444"/>
                </a:solidFill>
              </a:rPr>
              <a:t>Organizzazione</a:t>
            </a:r>
          </a:p>
          <a:p>
            <a:pPr>
              <a:spcBef>
                <a:spcPts val="0"/>
              </a:spcBef>
            </a:pPr>
            <a:r>
              <a:rPr lang="it-IT" sz="1800" i="1" dirty="0">
                <a:solidFill>
                  <a:srgbClr val="444444"/>
                </a:solidFill>
              </a:rPr>
              <a:t>Enti controllati</a:t>
            </a:r>
          </a:p>
          <a:p>
            <a:pPr>
              <a:spcBef>
                <a:spcPts val="0"/>
              </a:spcBef>
            </a:pPr>
            <a:r>
              <a:rPr lang="it-IT" sz="1800" i="1" dirty="0">
                <a:solidFill>
                  <a:srgbClr val="444444"/>
                </a:solidFill>
              </a:rPr>
              <a:t>Provvedimenti</a:t>
            </a:r>
          </a:p>
          <a:p>
            <a:pPr>
              <a:spcBef>
                <a:spcPts val="0"/>
              </a:spcBef>
            </a:pPr>
            <a:r>
              <a:rPr lang="it-IT" sz="1800" i="1" dirty="0">
                <a:solidFill>
                  <a:srgbClr val="444444"/>
                </a:solidFill>
              </a:rPr>
              <a:t>Bandi di gara e contratti</a:t>
            </a:r>
          </a:p>
          <a:p>
            <a:pPr>
              <a:spcBef>
                <a:spcPts val="0"/>
              </a:spcBef>
            </a:pPr>
            <a:r>
              <a:rPr lang="it-IT" sz="1800" i="1" dirty="0">
                <a:solidFill>
                  <a:srgbClr val="444444"/>
                </a:solidFill>
              </a:rPr>
              <a:t>Sovvenzioni, contributi sussidi e Vantaggi economici</a:t>
            </a:r>
          </a:p>
          <a:p>
            <a:pPr>
              <a:spcBef>
                <a:spcPts val="0"/>
              </a:spcBef>
            </a:pPr>
            <a:r>
              <a:rPr lang="it-IT" sz="1800" i="1" dirty="0">
                <a:solidFill>
                  <a:srgbClr val="444444"/>
                </a:solidFill>
              </a:rPr>
              <a:t>Servizi erogati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6" name="Rettangolo 5"/>
          <p:cNvSpPr/>
          <p:nvPr/>
        </p:nvSpPr>
        <p:spPr>
          <a:xfrm>
            <a:off x="227609" y="32205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it-IT" sz="2800" b="1" dirty="0" smtClean="0"/>
              <a:t>Tavola Rotonda</a:t>
            </a:r>
            <a:endParaRPr lang="it-IT" sz="2800" b="1" dirty="0"/>
          </a:p>
        </p:txBody>
      </p:sp>
      <p:sp>
        <p:nvSpPr>
          <p:cNvPr id="2" name="Rettangolo 1"/>
          <p:cNvSpPr/>
          <p:nvPr/>
        </p:nvSpPr>
        <p:spPr>
          <a:xfrm>
            <a:off x="425337" y="2056686"/>
            <a:ext cx="4051123" cy="41857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444444"/>
                </a:solidFill>
              </a:rPr>
              <a:t>Ai sensi della </a:t>
            </a:r>
            <a:r>
              <a:rPr lang="it-IT" b="1" dirty="0" smtClean="0">
                <a:solidFill>
                  <a:srgbClr val="444444"/>
                </a:solidFill>
              </a:rPr>
              <a:t>Deliberazione ANAC </a:t>
            </a:r>
            <a:r>
              <a:rPr lang="it-IT" b="1" dirty="0">
                <a:solidFill>
                  <a:srgbClr val="444444"/>
                </a:solidFill>
              </a:rPr>
              <a:t>n. 141/2019 </a:t>
            </a:r>
            <a:r>
              <a:rPr lang="it-IT" dirty="0">
                <a:solidFill>
                  <a:srgbClr val="444444"/>
                </a:solidFill>
              </a:rPr>
              <a:t>gli </a:t>
            </a:r>
            <a:r>
              <a:rPr lang="it-IT" b="1" dirty="0">
                <a:solidFill>
                  <a:srgbClr val="444444"/>
                </a:solidFill>
              </a:rPr>
              <a:t>OIV</a:t>
            </a:r>
            <a:r>
              <a:rPr lang="it-IT" dirty="0">
                <a:solidFill>
                  <a:srgbClr val="444444"/>
                </a:solidFill>
              </a:rPr>
              <a:t> sono tenuti ad attestare l'assolvimento dei seguenti obblighi di </a:t>
            </a:r>
            <a:r>
              <a:rPr lang="it-IT" dirty="0" smtClean="0">
                <a:solidFill>
                  <a:srgbClr val="444444"/>
                </a:solidFill>
              </a:rPr>
              <a:t>pubblicazione:</a:t>
            </a:r>
          </a:p>
          <a:p>
            <a:pPr algn="just"/>
            <a:endParaRPr lang="it-IT" dirty="0" smtClean="0">
              <a:solidFill>
                <a:srgbClr val="44444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rgbClr val="444444"/>
                </a:solidFill>
              </a:rPr>
              <a:t>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rgbClr val="444444"/>
                </a:solidFill>
              </a:rPr>
              <a:t>Provvedimenti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rgbClr val="444444"/>
                </a:solidFill>
              </a:rPr>
              <a:t>Bilanci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rgbClr val="444444"/>
                </a:solidFill>
              </a:rPr>
              <a:t>Servizi erogati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rgbClr val="444444"/>
                </a:solidFill>
              </a:rPr>
              <a:t>Pagamenti dell'Amministrazione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rgbClr val="444444"/>
                </a:solidFill>
              </a:rPr>
              <a:t>Opere Pubbliche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rgbClr val="444444"/>
                </a:solidFill>
              </a:rPr>
              <a:t>Pianificazione </a:t>
            </a:r>
            <a:r>
              <a:rPr lang="it-IT" i="1" dirty="0">
                <a:solidFill>
                  <a:srgbClr val="444444"/>
                </a:solidFill>
              </a:rPr>
              <a:t>e governo del </a:t>
            </a:r>
            <a:r>
              <a:rPr lang="it-IT" i="1" dirty="0" smtClean="0">
                <a:solidFill>
                  <a:srgbClr val="444444"/>
                </a:solidFill>
              </a:rPr>
              <a:t>territorio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rgbClr val="444444"/>
                </a:solidFill>
              </a:rPr>
              <a:t>Informazioni ambientali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i="1" dirty="0">
              <a:solidFill>
                <a:srgbClr val="444444"/>
              </a:solidFill>
              <a:latin typeface="Titillium Web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i="1" dirty="0"/>
          </a:p>
        </p:txBody>
      </p:sp>
      <p:sp>
        <p:nvSpPr>
          <p:cNvPr id="11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034941" cy="22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000" i="1" dirty="0" smtClean="0">
                <a:latin typeface="Calibri" pitchFamily="34" charset="0"/>
              </a:rPr>
              <a:t>Dott. Loriano Ceroni</a:t>
            </a:r>
            <a:endParaRPr lang="it-IT" sz="10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6" name="Rettangolo 5"/>
          <p:cNvSpPr/>
          <p:nvPr/>
        </p:nvSpPr>
        <p:spPr>
          <a:xfrm>
            <a:off x="227609" y="32205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it-IT" sz="2800" b="1" dirty="0" smtClean="0"/>
              <a:t>Tavola Rotonda</a:t>
            </a:r>
            <a:endParaRPr lang="it-IT" sz="2800" b="1" dirty="0"/>
          </a:p>
        </p:txBody>
      </p:sp>
      <p:sp>
        <p:nvSpPr>
          <p:cNvPr id="19" name="Rettangolo 18"/>
          <p:cNvSpPr/>
          <p:nvPr/>
        </p:nvSpPr>
        <p:spPr>
          <a:xfrm>
            <a:off x="492104" y="1007825"/>
            <a:ext cx="77048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solidFill>
                  <a:prstClr val="black"/>
                </a:solidFill>
              </a:rPr>
              <a:t>Enti Strumentali </a:t>
            </a:r>
          </a:p>
          <a:p>
            <a:pPr algn="ctr"/>
            <a:r>
              <a:rPr lang="it-IT" sz="2400" dirty="0" smtClean="0">
                <a:solidFill>
                  <a:prstClr val="black"/>
                </a:solidFill>
              </a:rPr>
              <a:t>Allegato </a:t>
            </a:r>
            <a:r>
              <a:rPr lang="it-IT" sz="2400" dirty="0">
                <a:solidFill>
                  <a:prstClr val="black"/>
                </a:solidFill>
              </a:rPr>
              <a:t>n. 1 della Del. ANAC n. 1310/2016</a:t>
            </a:r>
            <a:r>
              <a:rPr lang="it-IT" dirty="0">
                <a:solidFill>
                  <a:prstClr val="black"/>
                </a:solidFill>
              </a:rPr>
              <a:t/>
            </a:r>
            <a:br>
              <a:rPr lang="it-IT" dirty="0">
                <a:solidFill>
                  <a:prstClr val="black"/>
                </a:solidFill>
              </a:rPr>
            </a:br>
            <a:r>
              <a:rPr lang="it-IT" dirty="0">
                <a:solidFill>
                  <a:prstClr val="black"/>
                </a:solidFill>
              </a:rPr>
              <a:t>Esito delle verifiche </a:t>
            </a:r>
            <a:r>
              <a:rPr lang="it-IT" dirty="0" smtClean="0">
                <a:solidFill>
                  <a:prstClr val="black"/>
                </a:solidFill>
              </a:rPr>
              <a:t>complessive nel periodo </a:t>
            </a:r>
            <a:r>
              <a:rPr lang="it-IT" dirty="0">
                <a:solidFill>
                  <a:prstClr val="black"/>
                </a:solidFill>
              </a:rPr>
              <a:t>12.12.2018 – 30.03.2019</a:t>
            </a:r>
            <a:endParaRPr lang="it-IT" dirty="0"/>
          </a:p>
        </p:txBody>
      </p:sp>
      <p:graphicFrame>
        <p:nvGraphicFramePr>
          <p:cNvPr id="24" name="Segnaposto contenuto 12"/>
          <p:cNvGraphicFramePr>
            <a:graphicFrameLocks noGrp="1"/>
          </p:cNvGraphicFramePr>
          <p:nvPr>
            <p:ph idx="1"/>
            <p:extLst/>
          </p:nvPr>
        </p:nvGraphicFramePr>
        <p:xfrm>
          <a:off x="477947" y="2085887"/>
          <a:ext cx="8177602" cy="4263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034941" cy="22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000" i="1" dirty="0" smtClean="0">
                <a:latin typeface="Calibri" pitchFamily="34" charset="0"/>
              </a:rPr>
              <a:t>Dott. Loriano Ceroni</a:t>
            </a:r>
            <a:endParaRPr lang="it-IT" sz="10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32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6" name="Rettangolo 5"/>
          <p:cNvSpPr/>
          <p:nvPr/>
        </p:nvSpPr>
        <p:spPr>
          <a:xfrm>
            <a:off x="227609" y="32205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it-IT" sz="2800" b="1" dirty="0" smtClean="0"/>
              <a:t>Tavola Rotonda</a:t>
            </a:r>
            <a:endParaRPr lang="it-IT" sz="2800" b="1" dirty="0"/>
          </a:p>
        </p:txBody>
      </p:sp>
      <p:pic>
        <p:nvPicPr>
          <p:cNvPr id="1026" name="Picture 2" descr="ESU di Padova – Servizi per il mondo universitar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94400"/>
            <a:ext cx="3009160" cy="67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4746752" y="1754685"/>
            <a:ext cx="2855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Stefano Ferrarese</a:t>
            </a:r>
          </a:p>
          <a:p>
            <a:r>
              <a:rPr lang="it-IT" i="1" dirty="0" smtClean="0"/>
              <a:t>Direttore ESU Padova</a:t>
            </a:r>
            <a:endParaRPr lang="it-IT" i="1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88" y="3897966"/>
            <a:ext cx="2079257" cy="1039629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4435678" y="3892990"/>
            <a:ext cx="3230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Gabriella </a:t>
            </a:r>
            <a:r>
              <a:rPr lang="it-IT" sz="2400" b="1" dirty="0" err="1" smtClean="0"/>
              <a:t>Bettini</a:t>
            </a:r>
            <a:endParaRPr lang="it-IT" sz="2400" b="1" dirty="0" smtClean="0"/>
          </a:p>
          <a:p>
            <a:r>
              <a:rPr lang="it-IT" i="1" dirty="0" smtClean="0"/>
              <a:t>Dirigente Società Veneto Strade</a:t>
            </a:r>
            <a:endParaRPr lang="it-IT" i="1" dirty="0"/>
          </a:p>
        </p:txBody>
      </p:sp>
      <p:sp>
        <p:nvSpPr>
          <p:cNvPr id="2" name="Rettangolo 1"/>
          <p:cNvSpPr/>
          <p:nvPr/>
        </p:nvSpPr>
        <p:spPr>
          <a:xfrm>
            <a:off x="179512" y="6384721"/>
            <a:ext cx="12266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00" i="1" dirty="0">
                <a:latin typeface="Calibri" pitchFamily="34" charset="0"/>
              </a:rPr>
              <a:t>Dott. Loriano Ceroni</a:t>
            </a:r>
          </a:p>
        </p:txBody>
      </p:sp>
    </p:spTree>
    <p:extLst>
      <p:ext uri="{BB962C8B-B14F-4D97-AF65-F5344CB8AC3E}">
        <p14:creationId xmlns:p14="http://schemas.microsoft.com/office/powerpoint/2010/main" val="226387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ttore 1 7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8696" y="1403772"/>
            <a:ext cx="8424936" cy="238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 smtClean="0">
                <a:ea typeface="Times New Roman" pitchFamily="18" charset="0"/>
                <a:cs typeface="Calibri" pitchFamily="34" charset="0"/>
              </a:rPr>
              <a:t>Giornata </a:t>
            </a:r>
            <a:r>
              <a:rPr lang="it-IT" sz="3200" b="1" dirty="0">
                <a:ea typeface="Times New Roman" pitchFamily="18" charset="0"/>
                <a:cs typeface="Calibri" pitchFamily="34" charset="0"/>
              </a:rPr>
              <a:t>della Trasparenza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ea typeface="Times New Roman" pitchFamily="18" charset="0"/>
                <a:cs typeface="Calibri" pitchFamily="34" charset="0"/>
              </a:rPr>
              <a:t>Regione </a:t>
            </a:r>
            <a:r>
              <a:rPr kumimoji="0" lang="it-IT" sz="32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del </a:t>
            </a:r>
            <a:r>
              <a:rPr kumimoji="0" lang="it-IT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Veneto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it-IT" sz="32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Sala Conferenze, Palazzo Grandi Stazioni - Venezia</a:t>
            </a:r>
            <a:b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11 ottobre 2019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1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190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31768" y="2230243"/>
            <a:ext cx="8082836" cy="10441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3884" tIns="36942" rIns="73884" bIns="36942" rtlCol="0">
            <a:spAutoFit/>
          </a:bodyPr>
          <a:lstStyle/>
          <a:p>
            <a:pPr algn="ctr"/>
            <a:r>
              <a:rPr lang="it-IT" sz="2500" b="1" i="1" dirty="0" smtClean="0">
                <a:latin typeface="Calibri" panose="020F0502020204030204" pitchFamily="34" charset="0"/>
              </a:rPr>
              <a:t>«Accesso civico generalizzato: bilancio di un triennio»</a:t>
            </a:r>
            <a:endParaRPr lang="it-IT" sz="2500" b="1" i="1" dirty="0">
              <a:latin typeface="Calibri" panose="020F0502020204030204" pitchFamily="34" charset="0"/>
            </a:endParaRPr>
          </a:p>
          <a:p>
            <a:pPr algn="just"/>
            <a:endParaRPr lang="it-IT" sz="2000" dirty="0"/>
          </a:p>
          <a:p>
            <a:r>
              <a:rPr lang="it-IT" dirty="0"/>
              <a:t> </a:t>
            </a:r>
          </a:p>
        </p:txBody>
      </p:sp>
      <p:sp>
        <p:nvSpPr>
          <p:cNvPr id="9" name="Rettangolo 8"/>
          <p:cNvSpPr/>
          <p:nvPr/>
        </p:nvSpPr>
        <p:spPr>
          <a:xfrm>
            <a:off x="179512" y="5411642"/>
            <a:ext cx="79928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i="1" dirty="0" smtClean="0">
                <a:latin typeface="Calibri" pitchFamily="34" charset="0"/>
              </a:rPr>
              <a:t>Silvia Zangirolami</a:t>
            </a:r>
            <a:endParaRPr lang="it-IT" sz="2200" i="1" dirty="0">
              <a:latin typeface="Calibri" pitchFamily="34" charset="0"/>
            </a:endParaRPr>
          </a:p>
          <a:p>
            <a:r>
              <a:rPr lang="it-IT" sz="2200" i="1" dirty="0" smtClean="0">
                <a:latin typeface="Calibri" pitchFamily="34" charset="0"/>
              </a:rPr>
              <a:t>Area Programmazione e Sviluppo Strategico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40693880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20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8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 smtClean="0">
                <a:latin typeface="Calibri" pitchFamily="34" charset="0"/>
              </a:rPr>
              <a:t>Veneto Strade Spa</a:t>
            </a:r>
            <a:endParaRPr lang="it-IT" sz="1200" i="1" dirty="0">
              <a:latin typeface="Calibri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34337" y="1196752"/>
            <a:ext cx="863409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x-none" sz="2800" b="1"/>
              <a:t>Veneto Strade Spa </a:t>
            </a:r>
            <a:r>
              <a:rPr lang="it-IT" sz="2800" b="1" dirty="0" smtClean="0"/>
              <a:t>è una società controllata dalla Regione del Veneto, 100% capitale pubblico, che </a:t>
            </a:r>
            <a:r>
              <a:rPr lang="x-none" sz="2800" b="1" smtClean="0"/>
              <a:t>nasce con </a:t>
            </a:r>
            <a:r>
              <a:rPr lang="x-none" sz="2800" b="1"/>
              <a:t>l’obiettivo di massimizzare l’utilità </a:t>
            </a:r>
            <a:r>
              <a:rPr lang="x-none" sz="2800" b="1" smtClean="0"/>
              <a:t>sociale attraverso</a:t>
            </a:r>
            <a:r>
              <a:rPr lang="it-IT" sz="2800" b="1" dirty="0" smtClean="0"/>
              <a:t>:</a:t>
            </a:r>
            <a:r>
              <a:rPr lang="x-none" sz="2800" b="1" smtClean="0"/>
              <a:t> </a:t>
            </a:r>
            <a:endParaRPr lang="it-IT" sz="2800" b="1" dirty="0" smtClean="0"/>
          </a:p>
          <a:p>
            <a:pPr algn="just">
              <a:lnSpc>
                <a:spcPct val="150000"/>
              </a:lnSpc>
            </a:pPr>
            <a:r>
              <a:rPr lang="x-none" sz="2800" b="1" smtClean="0"/>
              <a:t>la </a:t>
            </a:r>
            <a:r>
              <a:rPr lang="x-none" sz="2800" b="1"/>
              <a:t>realizzazione di nuove opere infrastrutturali </a:t>
            </a:r>
            <a:endParaRPr lang="it-IT" sz="2800" b="1" dirty="0" smtClean="0"/>
          </a:p>
          <a:p>
            <a:pPr algn="just">
              <a:lnSpc>
                <a:spcPct val="150000"/>
              </a:lnSpc>
            </a:pPr>
            <a:r>
              <a:rPr lang="it-IT" sz="2800" b="1" dirty="0" smtClean="0"/>
              <a:t>la </a:t>
            </a:r>
            <a:r>
              <a:rPr lang="x-none" sz="2800" b="1" smtClean="0"/>
              <a:t>regolare </a:t>
            </a:r>
            <a:r>
              <a:rPr lang="x-none" sz="2800" b="1"/>
              <a:t>manutenzione della rete viaria in </a:t>
            </a:r>
            <a:r>
              <a:rPr lang="x-none" sz="2800" b="1" smtClean="0"/>
              <a:t>gestione</a:t>
            </a:r>
            <a:r>
              <a:rPr lang="it-IT" sz="2800" b="1" dirty="0" smtClean="0"/>
              <a:t> </a:t>
            </a:r>
            <a:r>
              <a:rPr lang="x-none" sz="2800" b="1" smtClean="0"/>
              <a:t>destinando </a:t>
            </a:r>
            <a:r>
              <a:rPr lang="x-none" sz="2800" b="1"/>
              <a:t>a tal fine tutte le risorse economiche e finanziarie in un’ottica di equilibrio.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336454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21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8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 smtClean="0">
                <a:latin typeface="Calibri" pitchFamily="34" charset="0"/>
              </a:rPr>
              <a:t>Veneto Strade Spa</a:t>
            </a:r>
            <a:endParaRPr lang="it-IT" sz="1200" i="1" dirty="0">
              <a:latin typeface="Calibri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56141" y="1268760"/>
            <a:ext cx="863409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 smtClean="0"/>
              <a:t>Gli obblighi di trasparenza per le società controllate</a:t>
            </a:r>
          </a:p>
          <a:p>
            <a:pPr algn="ctr"/>
            <a:endParaRPr lang="it-IT" dirty="0" smtClean="0"/>
          </a:p>
          <a:p>
            <a:pPr algn="ctr"/>
            <a:r>
              <a:rPr lang="it-IT" sz="2400" b="1" dirty="0" smtClean="0"/>
              <a:t>Determinazione ANAC 1134/2017 del 8/11/2017</a:t>
            </a:r>
          </a:p>
          <a:p>
            <a:pPr algn="ctr"/>
            <a:r>
              <a:rPr lang="it-IT" dirty="0"/>
              <a:t>Nuove   linee guida per l’attuazione della normativa in materia di prevenzione   della corruzione e trasparenza da parte delle società e degli enti di   diritto privato   controllati e partecipati dalle pubbliche amministrazioni e degli enti   pubblici </a:t>
            </a:r>
            <a:r>
              <a:rPr lang="it-IT" dirty="0" smtClean="0"/>
              <a:t>economici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20"/>
          <a:stretch/>
        </p:blipFill>
        <p:spPr bwMode="auto">
          <a:xfrm>
            <a:off x="934760" y="3501008"/>
            <a:ext cx="7267575" cy="2305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15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22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8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 smtClean="0">
                <a:latin typeface="Calibri" pitchFamily="34" charset="0"/>
              </a:rPr>
              <a:t>Veneto Strade Spa</a:t>
            </a:r>
            <a:endParaRPr lang="it-IT" sz="1200" i="1" dirty="0">
              <a:latin typeface="Calibri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92" y="1188680"/>
            <a:ext cx="8294370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28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23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8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 smtClean="0">
                <a:latin typeface="Calibri" pitchFamily="34" charset="0"/>
              </a:rPr>
              <a:t>Veneto Strade Spa</a:t>
            </a:r>
            <a:endParaRPr lang="it-IT" sz="1200" i="1" dirty="0">
              <a:latin typeface="Calibri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69104" y="1013827"/>
            <a:ext cx="6319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Gli obblighi di pubblicazione </a:t>
            </a:r>
          </a:p>
          <a:p>
            <a:r>
              <a:rPr lang="it-IT" sz="2400" b="1" dirty="0" smtClean="0"/>
              <a:t>Atti adottati da Veneto Strade Spa </a:t>
            </a:r>
            <a:endParaRPr lang="it-IT" sz="2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56141" y="1988840"/>
            <a:ext cx="86340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smtClean="0"/>
              <a:t>Circolare del 28/08/2013 – Adempimenti iniziali a seguito entrata in vigore  d.lgs. 33/2013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Circolare 17/03/2014 – Modalità organizzative  in tema di prevenzione corruzione e trasparenza (responsabilità RUP/dirigenti)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Circolare 27/07/2014 – Istituzione nuclei di audit interno (azione integrata: qualità – anticorruzione – trasparenza)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Regolamento 18/12/2014 – Adeguamento del regolamento 2009 per il reclutamento del personale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Regolamento 08/04/2016 – Regolamento per il conferimento di incarichi individuali ed esperti esterni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88132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24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8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 smtClean="0">
                <a:latin typeface="Calibri" pitchFamily="34" charset="0"/>
              </a:rPr>
              <a:t>Veneto Strade Spa</a:t>
            </a:r>
            <a:endParaRPr lang="it-IT" sz="1200" i="1" dirty="0">
              <a:latin typeface="Calibri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1520" y="1013827"/>
            <a:ext cx="6319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Gli obblighi di pubblicazione  e trasparenza</a:t>
            </a:r>
          </a:p>
          <a:p>
            <a:r>
              <a:rPr lang="it-IT" sz="2400" b="1" dirty="0" smtClean="0"/>
              <a:t>Gli audit integrati</a:t>
            </a:r>
            <a:endParaRPr lang="it-IT" sz="2400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799750" y="2329716"/>
            <a:ext cx="3546074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/>
              <a:t>Sistema Qualità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539552" y="3988765"/>
            <a:ext cx="2952328" cy="5755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/>
              <a:t>Anticorruzione</a:t>
            </a:r>
            <a:endParaRPr lang="it-IT" sz="28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724128" y="3988765"/>
            <a:ext cx="2825994" cy="5755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/>
              <a:t>Trasparenza</a:t>
            </a:r>
            <a:endParaRPr lang="it-IT" sz="2800" dirty="0"/>
          </a:p>
        </p:txBody>
      </p:sp>
      <p:sp>
        <p:nvSpPr>
          <p:cNvPr id="15" name="Freccia in giù 14"/>
          <p:cNvSpPr/>
          <p:nvPr/>
        </p:nvSpPr>
        <p:spPr>
          <a:xfrm rot="2028949">
            <a:off x="2234976" y="3033349"/>
            <a:ext cx="603227" cy="7028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in giù 18"/>
          <p:cNvSpPr/>
          <p:nvPr/>
        </p:nvSpPr>
        <p:spPr>
          <a:xfrm rot="19685599">
            <a:off x="6311586" y="3036015"/>
            <a:ext cx="603227" cy="7028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bidirezionale orizzontale 17"/>
          <p:cNvSpPr/>
          <p:nvPr/>
        </p:nvSpPr>
        <p:spPr>
          <a:xfrm>
            <a:off x="3965110" y="3976449"/>
            <a:ext cx="1216152" cy="5330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84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25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8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 smtClean="0">
                <a:latin typeface="Calibri" pitchFamily="34" charset="0"/>
              </a:rPr>
              <a:t>Veneto Strade Spa</a:t>
            </a:r>
            <a:endParaRPr lang="it-IT" sz="1200" i="1" dirty="0">
              <a:latin typeface="Calibri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16112" y="1268760"/>
            <a:ext cx="8674117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800"/>
            </a:lvl1pPr>
          </a:lstStyle>
          <a:p>
            <a:r>
              <a:rPr lang="it-IT" dirty="0" smtClean="0"/>
              <a:t>Estrazione casuale di atti/documenti </a:t>
            </a:r>
          </a:p>
          <a:p>
            <a:r>
              <a:rPr lang="it-IT" dirty="0" smtClean="0"/>
              <a:t>da parte del gruppo di audit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16113" y="2978949"/>
            <a:ext cx="867411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800"/>
            </a:lvl1pPr>
          </a:lstStyle>
          <a:p>
            <a:r>
              <a:rPr lang="it-IT" dirty="0" smtClean="0"/>
              <a:t>Verifica </a:t>
            </a:r>
            <a:r>
              <a:rPr lang="it-IT" dirty="0"/>
              <a:t>delle procedure </a:t>
            </a:r>
            <a:r>
              <a:rPr lang="it-IT" dirty="0" smtClean="0"/>
              <a:t>e degli adempimenti</a:t>
            </a:r>
          </a:p>
          <a:p>
            <a:r>
              <a:rPr lang="it-IT" dirty="0" smtClean="0"/>
              <a:t>(completezza, pubblicazione, </a:t>
            </a:r>
            <a:r>
              <a:rPr lang="it-IT" dirty="0" err="1" smtClean="0"/>
              <a:t>ecc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36127" y="4708301"/>
            <a:ext cx="867411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800"/>
            </a:lvl1pPr>
          </a:lstStyle>
          <a:p>
            <a:r>
              <a:rPr lang="it-IT" dirty="0" smtClean="0"/>
              <a:t>Report sullo </a:t>
            </a:r>
            <a:r>
              <a:rPr lang="it-IT" dirty="0"/>
              <a:t>stato di aggiornamento </a:t>
            </a:r>
            <a:endParaRPr lang="it-IT" dirty="0" smtClean="0"/>
          </a:p>
          <a:p>
            <a:r>
              <a:rPr lang="it-IT" dirty="0" smtClean="0"/>
              <a:t>e </a:t>
            </a:r>
            <a:r>
              <a:rPr lang="it-IT" dirty="0"/>
              <a:t>sulla completezza  delle varie sezioni</a:t>
            </a:r>
          </a:p>
        </p:txBody>
      </p:sp>
      <p:sp>
        <p:nvSpPr>
          <p:cNvPr id="14" name="Freccia in giù 13"/>
          <p:cNvSpPr/>
          <p:nvPr/>
        </p:nvSpPr>
        <p:spPr>
          <a:xfrm>
            <a:off x="4315865" y="2339371"/>
            <a:ext cx="498535" cy="5280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in giù 14"/>
          <p:cNvSpPr/>
          <p:nvPr/>
        </p:nvSpPr>
        <p:spPr>
          <a:xfrm>
            <a:off x="4324657" y="4050696"/>
            <a:ext cx="498535" cy="5280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68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49027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26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8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 smtClean="0">
                <a:latin typeface="Calibri" pitchFamily="34" charset="0"/>
              </a:rPr>
              <a:t>Veneto Strade Spa</a:t>
            </a:r>
            <a:endParaRPr lang="it-IT" sz="1200" i="1" dirty="0">
              <a:latin typeface="Calibri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56141" y="1196752"/>
            <a:ext cx="863409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800" b="1" dirty="0" smtClean="0"/>
              <a:t>Sito web «Società Trasparente</a:t>
            </a:r>
            <a:r>
              <a:rPr lang="it-IT" sz="2800" b="1" dirty="0"/>
              <a:t>»: </a:t>
            </a:r>
            <a:r>
              <a:rPr lang="it-IT" sz="2800" b="1" dirty="0" smtClean="0"/>
              <a:t>pubblicati 306 documenti</a:t>
            </a:r>
          </a:p>
          <a:p>
            <a:pPr algn="just">
              <a:lnSpc>
                <a:spcPct val="150000"/>
              </a:lnSpc>
            </a:pPr>
            <a:endParaRPr lang="it-IT" sz="2800" b="1" dirty="0"/>
          </a:p>
          <a:p>
            <a:pPr algn="just">
              <a:lnSpc>
                <a:spcPct val="150000"/>
              </a:lnSpc>
            </a:pPr>
            <a:r>
              <a:rPr lang="it-IT" sz="2800" b="1" dirty="0" smtClean="0"/>
              <a:t>Sezione Bandi di gara e contratti - sottosezione «Pubblicazione </a:t>
            </a:r>
            <a:r>
              <a:rPr lang="it-IT" sz="2800" b="1" dirty="0"/>
              <a:t>dati art. 1, comma 32 l. </a:t>
            </a:r>
            <a:r>
              <a:rPr lang="it-IT" sz="2800" b="1" dirty="0" smtClean="0"/>
              <a:t>190/2012»: pubblicati 11.306 affidamenti per lavori, forniture e servizi per un importo di circa 274 mln € </a:t>
            </a:r>
          </a:p>
        </p:txBody>
      </p:sp>
    </p:spTree>
    <p:extLst>
      <p:ext uri="{BB962C8B-B14F-4D97-AF65-F5344CB8AC3E}">
        <p14:creationId xmlns:p14="http://schemas.microsoft.com/office/powerpoint/2010/main" val="55647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27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8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 smtClean="0">
                <a:latin typeface="Calibri" pitchFamily="34" charset="0"/>
              </a:rPr>
              <a:t>Veneto Strade Spa</a:t>
            </a:r>
            <a:endParaRPr lang="it-IT" sz="1200" i="1" dirty="0">
              <a:latin typeface="Calibri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56141" y="1541110"/>
            <a:ext cx="86340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it-IT" sz="2800" b="1" dirty="0" smtClean="0"/>
              <a:t>Veneto Strade Spa, ad oggi, ha appaltato lavori per realizzazione nuove opere </a:t>
            </a:r>
            <a:r>
              <a:rPr lang="it-IT" sz="2800" b="1" smtClean="0"/>
              <a:t>per circa </a:t>
            </a:r>
            <a:r>
              <a:rPr lang="it-IT" sz="2800" b="1" dirty="0" smtClean="0"/>
              <a:t>940 milioni di Euro e ultimato manutenzioni per oltre 456 milioni </a:t>
            </a:r>
            <a:r>
              <a:rPr lang="it-IT" sz="2800" b="1" dirty="0"/>
              <a:t>per </a:t>
            </a:r>
            <a:r>
              <a:rPr lang="it-IT" sz="2800" b="1" dirty="0" smtClean="0"/>
              <a:t>un investimento totale di 1 miliardo e 396 milioni.</a:t>
            </a:r>
          </a:p>
        </p:txBody>
      </p:sp>
    </p:spTree>
    <p:extLst>
      <p:ext uri="{BB962C8B-B14F-4D97-AF65-F5344CB8AC3E}">
        <p14:creationId xmlns:p14="http://schemas.microsoft.com/office/powerpoint/2010/main" val="86585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ttore 1 7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/>
          <p:cNvSpPr/>
          <p:nvPr/>
        </p:nvSpPr>
        <p:spPr>
          <a:xfrm>
            <a:off x="323527" y="5517232"/>
            <a:ext cx="88204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i="1" dirty="0">
                <a:latin typeface="Calibri" pitchFamily="34" charset="0"/>
              </a:rPr>
              <a:t>Lisa Zanardo</a:t>
            </a:r>
          </a:p>
          <a:p>
            <a:r>
              <a:rPr lang="it-IT" sz="2200" i="1" dirty="0">
                <a:latin typeface="Calibri" pitchFamily="34" charset="0"/>
              </a:rPr>
              <a:t>OIV Ministero dell’Interno</a:t>
            </a:r>
            <a:endParaRPr lang="it-IT" sz="2200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8" y="1340768"/>
            <a:ext cx="8424936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ea typeface="Times New Roman" pitchFamily="18" charset="0"/>
                <a:cs typeface="Calibri" pitchFamily="34" charset="0"/>
              </a:rPr>
              <a:t>Giornata della Trasparenza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ea typeface="Times New Roman" pitchFamily="18" charset="0"/>
                <a:cs typeface="Calibri" pitchFamily="34" charset="0"/>
              </a:rPr>
              <a:t>Regione </a:t>
            </a:r>
            <a:r>
              <a:rPr kumimoji="0" lang="it-IT" sz="32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del Veneto</a:t>
            </a:r>
            <a:endParaRPr kumimoji="0" lang="it-IT" sz="32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Sala Conferenze, Palazzo Grandi Stazioni - Venezia</a:t>
            </a:r>
            <a:b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</a:br>
            <a: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11 ottobre 2019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60606" y="3645024"/>
            <a:ext cx="84249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u="sng" dirty="0">
                <a:ea typeface="Times New Roman" pitchFamily="18" charset="0"/>
                <a:cs typeface="Calibri" pitchFamily="34" charset="0"/>
              </a:rPr>
              <a:t>SECONDA SESSIONE - Tavola Rotonda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200" u="sng" dirty="0">
              <a:ea typeface="Times New Roman" pitchFamily="18" charset="0"/>
              <a:cs typeface="Calibri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ea typeface="Times New Roman" pitchFamily="18" charset="0"/>
                <a:cs typeface="Calibri" pitchFamily="34" charset="0"/>
              </a:rPr>
              <a:t>“L’esperienza delle Associazioni di Categoria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ea typeface="Times New Roman" pitchFamily="18" charset="0"/>
                <a:cs typeface="Calibri" pitchFamily="34" charset="0"/>
              </a:rPr>
              <a:t>con la Regione del Veneto”</a:t>
            </a:r>
            <a:endParaRPr kumimoji="0" lang="it-IT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1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05397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29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17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034941" cy="22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000" i="1" dirty="0">
                <a:latin typeface="Calibri" pitchFamily="34" charset="0"/>
              </a:rPr>
              <a:t>Ing. Lisa Zanardo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92484A1-11B0-45BB-AAD3-3408E7AFC41C}"/>
              </a:ext>
            </a:extLst>
          </p:cNvPr>
          <p:cNvSpPr/>
          <p:nvPr/>
        </p:nvSpPr>
        <p:spPr>
          <a:xfrm>
            <a:off x="395536" y="1823333"/>
            <a:ext cx="8292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Art. 14, comma 4 - Organismo indipendente di valutazione della performance</a:t>
            </a:r>
          </a:p>
          <a:p>
            <a:endParaRPr lang="it-IT" sz="2400" dirty="0"/>
          </a:p>
          <a:p>
            <a:endParaRPr lang="it-IT" sz="2400" dirty="0"/>
          </a:p>
          <a:p>
            <a:pPr marL="457200" indent="-457200">
              <a:buAutoNum type="alphaLcParenR"/>
            </a:pPr>
            <a:r>
              <a:rPr lang="it-IT" sz="2400" dirty="0"/>
              <a:t>monitora il funzionamento complessivo del sistema della valutazione, della </a:t>
            </a:r>
            <a:r>
              <a:rPr lang="it-IT" sz="2400" b="1" dirty="0"/>
              <a:t>trasparenza</a:t>
            </a:r>
            <a:r>
              <a:rPr lang="it-IT" sz="2400" dirty="0"/>
              <a:t> e integrità dei controlli interni;</a:t>
            </a:r>
          </a:p>
          <a:p>
            <a:pPr marL="457200" indent="-457200">
              <a:buAutoNum type="alphaLcParenR"/>
            </a:pPr>
            <a:endParaRPr lang="it-IT" sz="2400" dirty="0"/>
          </a:p>
          <a:p>
            <a:endParaRPr lang="it-IT" sz="2400" dirty="0"/>
          </a:p>
          <a:p>
            <a:pPr marL="457200" indent="-457200"/>
            <a:r>
              <a:rPr lang="it-IT" sz="2400" dirty="0"/>
              <a:t>g)   </a:t>
            </a:r>
            <a:r>
              <a:rPr lang="it-IT" sz="2400" b="1" dirty="0"/>
              <a:t>promuove e attesta l'assolvimento degli obblighi relativi alla trasparenza </a:t>
            </a:r>
            <a:r>
              <a:rPr lang="it-IT" sz="2400" dirty="0"/>
              <a:t>e all'integrità</a:t>
            </a:r>
          </a:p>
        </p:txBody>
      </p:sp>
      <p:sp>
        <p:nvSpPr>
          <p:cNvPr id="9" name="CasellaDiTesto 16">
            <a:extLst>
              <a:ext uri="{FF2B5EF4-FFF2-40B4-BE49-F238E27FC236}">
                <a16:creationId xmlns:a16="http://schemas.microsoft.com/office/drawing/2014/main" id="{984D38DE-D517-4F71-8D51-3BAE12038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59" y="256155"/>
            <a:ext cx="5805223" cy="84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042" tIns="54521" rIns="109042" bIns="54521">
            <a:spAutoFit/>
          </a:bodyPr>
          <a:lstStyle/>
          <a:p>
            <a:r>
              <a:rPr lang="it-IT" sz="2400" b="1" dirty="0" err="1">
                <a:latin typeface="Calibri" pitchFamily="34" charset="0"/>
              </a:rPr>
              <a:t>D.Lgs.</a:t>
            </a:r>
            <a:r>
              <a:rPr lang="it-IT" sz="2400" b="1" dirty="0">
                <a:latin typeface="Calibri" pitchFamily="34" charset="0"/>
              </a:rPr>
              <a:t> 27 ottobre 2009, n. 150</a:t>
            </a:r>
          </a:p>
          <a:p>
            <a:r>
              <a:rPr lang="it-IT" sz="2400" i="1" dirty="0">
                <a:latin typeface="Calibri" pitchFamily="34" charset="0"/>
              </a:rPr>
              <a:t>Modificato 74/2017</a:t>
            </a:r>
          </a:p>
        </p:txBody>
      </p:sp>
    </p:spTree>
    <p:extLst>
      <p:ext uri="{BB962C8B-B14F-4D97-AF65-F5344CB8AC3E}">
        <p14:creationId xmlns:p14="http://schemas.microsoft.com/office/powerpoint/2010/main" val="909715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5126" name="CasellaDiTesto 6"/>
          <p:cNvSpPr txBox="1">
            <a:spLocks noChangeArrowheads="1"/>
          </p:cNvSpPr>
          <p:nvPr/>
        </p:nvSpPr>
        <p:spPr bwMode="auto">
          <a:xfrm>
            <a:off x="584771" y="399834"/>
            <a:ext cx="6147469" cy="11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r>
              <a:rPr lang="it-IT" sz="2400" b="1" dirty="0" smtClean="0">
                <a:latin typeface="Calibri" pitchFamily="34" charset="0"/>
              </a:rPr>
              <a:t>Accesso generalizzato: </a:t>
            </a:r>
          </a:p>
          <a:p>
            <a:r>
              <a:rPr lang="it-IT" sz="2400" b="1" dirty="0" smtClean="0">
                <a:latin typeface="Calibri" pitchFamily="34" charset="0"/>
              </a:rPr>
              <a:t>il bilancio di un triennio in riferimento all’accesso documentale, civico e generalizzato</a:t>
            </a:r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/>
          </p:nvPr>
        </p:nvGraphicFramePr>
        <p:xfrm>
          <a:off x="539552" y="1842189"/>
          <a:ext cx="7919068" cy="3909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767">
                  <a:extLst>
                    <a:ext uri="{9D8B030D-6E8A-4147-A177-3AD203B41FA5}">
                      <a16:colId xmlns:a16="http://schemas.microsoft.com/office/drawing/2014/main" val="3792007529"/>
                    </a:ext>
                  </a:extLst>
                </a:gridCol>
                <a:gridCol w="1979767">
                  <a:extLst>
                    <a:ext uri="{9D8B030D-6E8A-4147-A177-3AD203B41FA5}">
                      <a16:colId xmlns:a16="http://schemas.microsoft.com/office/drawing/2014/main" val="4108764092"/>
                    </a:ext>
                  </a:extLst>
                </a:gridCol>
                <a:gridCol w="1979767">
                  <a:extLst>
                    <a:ext uri="{9D8B030D-6E8A-4147-A177-3AD203B41FA5}">
                      <a16:colId xmlns:a16="http://schemas.microsoft.com/office/drawing/2014/main" val="714927428"/>
                    </a:ext>
                  </a:extLst>
                </a:gridCol>
                <a:gridCol w="1979767">
                  <a:extLst>
                    <a:ext uri="{9D8B030D-6E8A-4147-A177-3AD203B41FA5}">
                      <a16:colId xmlns:a16="http://schemas.microsoft.com/office/drawing/2014/main" val="2902493276"/>
                    </a:ext>
                  </a:extLst>
                </a:gridCol>
              </a:tblGrid>
              <a:tr h="63398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2017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2018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2019 (primo semestre)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594429"/>
                  </a:ext>
                </a:extLst>
              </a:tr>
              <a:tr h="913510">
                <a:tc>
                  <a:txBody>
                    <a:bodyPr/>
                    <a:lstStyle/>
                    <a:p>
                      <a:r>
                        <a:rPr lang="it-IT" dirty="0" smtClean="0"/>
                        <a:t>Accesso agli atti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1168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1035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433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835907"/>
                  </a:ext>
                </a:extLst>
              </a:tr>
              <a:tr h="913510">
                <a:tc>
                  <a:txBody>
                    <a:bodyPr/>
                    <a:lstStyle/>
                    <a:p>
                      <a:r>
                        <a:rPr lang="it-IT" dirty="0" smtClean="0"/>
                        <a:t>Accesso civico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83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901482"/>
                  </a:ext>
                </a:extLst>
              </a:tr>
              <a:tr h="913510">
                <a:tc>
                  <a:txBody>
                    <a:bodyPr/>
                    <a:lstStyle/>
                    <a:p>
                      <a:r>
                        <a:rPr lang="it-IT" dirty="0" smtClean="0"/>
                        <a:t>Accesso generalizzato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104143"/>
                  </a:ext>
                </a:extLst>
              </a:tr>
              <a:tr h="529256"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Totale</a:t>
                      </a:r>
                      <a:endParaRPr lang="it-IT" dirty="0"/>
                    </a:p>
                  </a:txBody>
                  <a:tcPr>
                    <a:solidFill>
                      <a:srgbClr val="FBFC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1259</a:t>
                      </a:r>
                      <a:endParaRPr lang="it-IT" dirty="0"/>
                    </a:p>
                  </a:txBody>
                  <a:tcPr>
                    <a:solidFill>
                      <a:srgbClr val="FBFC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1161</a:t>
                      </a:r>
                      <a:endParaRPr lang="it-IT" dirty="0"/>
                    </a:p>
                  </a:txBody>
                  <a:tcPr>
                    <a:solidFill>
                      <a:srgbClr val="FBFC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485</a:t>
                      </a:r>
                      <a:endParaRPr lang="it-IT" dirty="0"/>
                    </a:p>
                  </a:txBody>
                  <a:tcPr>
                    <a:solidFill>
                      <a:srgbClr val="FBFC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681935"/>
                  </a:ext>
                </a:extLst>
              </a:tr>
            </a:tbl>
          </a:graphicData>
        </a:graphic>
      </p:graphicFrame>
      <p:sp>
        <p:nvSpPr>
          <p:cNvPr id="9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>
                <a:latin typeface="Calibri" pitchFamily="34" charset="0"/>
              </a:rPr>
              <a:t>Area Programmazione e Sviluppo </a:t>
            </a:r>
            <a:r>
              <a:rPr lang="it-IT" sz="1200" i="1" dirty="0" smtClean="0">
                <a:latin typeface="Calibri" pitchFamily="34" charset="0"/>
              </a:rPr>
              <a:t>Strategico - Silvia Zangirolami  </a:t>
            </a:r>
            <a:endParaRPr lang="it-IT" sz="1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532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30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17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034941" cy="22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000" i="1" dirty="0">
                <a:latin typeface="Calibri" pitchFamily="34" charset="0"/>
              </a:rPr>
              <a:t>Ing. Lisa Zanardo</a:t>
            </a:r>
          </a:p>
        </p:txBody>
      </p:sp>
      <p:sp>
        <p:nvSpPr>
          <p:cNvPr id="18" name="CasellaDiTesto 6"/>
          <p:cNvSpPr txBox="1">
            <a:spLocks noChangeArrowheads="1"/>
          </p:cNvSpPr>
          <p:nvPr/>
        </p:nvSpPr>
        <p:spPr bwMode="auto">
          <a:xfrm>
            <a:off x="285788" y="260613"/>
            <a:ext cx="2954911" cy="45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106" tIns="44053" rIns="88106" bIns="44053">
            <a:spAutoFit/>
          </a:bodyPr>
          <a:lstStyle/>
          <a:p>
            <a:r>
              <a:rPr lang="it-IT" sz="2400" b="1" dirty="0">
                <a:latin typeface="Calibri" pitchFamily="34" charset="0"/>
              </a:rPr>
              <a:t>Trasparenza: sinonimi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EDC798B-7EB6-4CEA-825B-474C8E32C5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1949" y="845449"/>
            <a:ext cx="3564966" cy="5222193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3367E0DD-5A94-4917-ADEA-28B05AAAAFF4}"/>
              </a:ext>
            </a:extLst>
          </p:cNvPr>
          <p:cNvSpPr/>
          <p:nvPr/>
        </p:nvSpPr>
        <p:spPr>
          <a:xfrm>
            <a:off x="328169" y="2612303"/>
            <a:ext cx="2505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800" b="1" dirty="0">
                <a:latin typeface="+mj-lt"/>
              </a:rPr>
              <a:t>IMMEDIATEZZA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DAF4552-7A8D-40D8-9FF2-CB87A11DFEBE}"/>
              </a:ext>
            </a:extLst>
          </p:cNvPr>
          <p:cNvSpPr/>
          <p:nvPr/>
        </p:nvSpPr>
        <p:spPr>
          <a:xfrm>
            <a:off x="6074896" y="3167390"/>
            <a:ext cx="2997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800" b="1" dirty="0">
                <a:latin typeface="+mj-lt"/>
              </a:rPr>
              <a:t>COMPRENSIBILITA’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644D7005-BAB8-479B-9531-A829DA788BD4}"/>
              </a:ext>
            </a:extLst>
          </p:cNvPr>
          <p:cNvSpPr/>
          <p:nvPr/>
        </p:nvSpPr>
        <p:spPr>
          <a:xfrm>
            <a:off x="581026" y="3167390"/>
            <a:ext cx="19999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800" b="1" dirty="0">
                <a:latin typeface="+mj-lt"/>
              </a:rPr>
              <a:t>PUBBLICITA’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EEF57881-9A36-4B0D-BC74-98CD79D27131}"/>
              </a:ext>
            </a:extLst>
          </p:cNvPr>
          <p:cNvSpPr/>
          <p:nvPr/>
        </p:nvSpPr>
        <p:spPr>
          <a:xfrm>
            <a:off x="6563299" y="2612303"/>
            <a:ext cx="20207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800" b="1" dirty="0">
                <a:latin typeface="+mj-lt"/>
              </a:rPr>
              <a:t>SEMPLICITA’</a:t>
            </a:r>
          </a:p>
        </p:txBody>
      </p:sp>
    </p:spTree>
    <p:extLst>
      <p:ext uri="{BB962C8B-B14F-4D97-AF65-F5344CB8AC3E}">
        <p14:creationId xmlns:p14="http://schemas.microsoft.com/office/powerpoint/2010/main" val="202809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4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31</a:t>
            </a:fld>
            <a:endParaRPr lang="it-IT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11 ottobre 2019</a:t>
            </a:r>
          </a:p>
        </p:txBody>
      </p:sp>
      <p:sp>
        <p:nvSpPr>
          <p:cNvPr id="17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034941" cy="22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000" i="1" dirty="0">
                <a:latin typeface="Calibri" pitchFamily="34" charset="0"/>
              </a:rPr>
              <a:t>Ing. Lisa Zanardo</a:t>
            </a:r>
          </a:p>
        </p:txBody>
      </p:sp>
      <p:sp>
        <p:nvSpPr>
          <p:cNvPr id="18" name="CasellaDiTesto 6"/>
          <p:cNvSpPr txBox="1">
            <a:spLocks noChangeArrowheads="1"/>
          </p:cNvSpPr>
          <p:nvPr/>
        </p:nvSpPr>
        <p:spPr bwMode="auto">
          <a:xfrm>
            <a:off x="285788" y="260613"/>
            <a:ext cx="2144369" cy="45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106" tIns="44053" rIns="88106" bIns="44053">
            <a:spAutoFit/>
          </a:bodyPr>
          <a:lstStyle/>
          <a:p>
            <a:r>
              <a:rPr lang="it-IT" sz="2400" b="1" dirty="0">
                <a:latin typeface="Calibri" pitchFamily="34" charset="0"/>
              </a:rPr>
              <a:t>Tavola Rotonda</a:t>
            </a:r>
          </a:p>
        </p:txBody>
      </p:sp>
      <p:pic>
        <p:nvPicPr>
          <p:cNvPr id="1026" name="Picture 2" descr="Risultati immagini per claudio scarpa federalberghi">
            <a:extLst>
              <a:ext uri="{FF2B5EF4-FFF2-40B4-BE49-F238E27FC236}">
                <a16:creationId xmlns:a16="http://schemas.microsoft.com/office/drawing/2014/main" id="{CD257A1C-65E2-455F-B9E7-C2C35385D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25" y="1262955"/>
            <a:ext cx="2261734" cy="2261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9637EFD8-1D41-4AF3-8BDC-BF311827AC45}"/>
              </a:ext>
            </a:extLst>
          </p:cNvPr>
          <p:cNvSpPr/>
          <p:nvPr/>
        </p:nvSpPr>
        <p:spPr>
          <a:xfrm>
            <a:off x="2557620" y="1257624"/>
            <a:ext cx="5094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Claudio Scarpa</a:t>
            </a: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Direttore </a:t>
            </a:r>
          </a:p>
          <a:p>
            <a:pPr algn="just"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Federalberghi Venezia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30" name="Picture 6" descr="Risultati immagini per giulio rocca">
            <a:extLst>
              <a:ext uri="{FF2B5EF4-FFF2-40B4-BE49-F238E27FC236}">
                <a16:creationId xmlns:a16="http://schemas.microsoft.com/office/drawing/2014/main" id="{A2D3CF3E-B9E2-4FFD-9731-72CD646EC3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2" t="1" r="18885" b="23108"/>
          <a:stretch/>
        </p:blipFill>
        <p:spPr bwMode="auto">
          <a:xfrm>
            <a:off x="334425" y="3918060"/>
            <a:ext cx="2263694" cy="2261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81FB0773-E6C2-4205-831C-D776D3D5D757}"/>
              </a:ext>
            </a:extLst>
          </p:cNvPr>
          <p:cNvSpPr/>
          <p:nvPr/>
        </p:nvSpPr>
        <p:spPr>
          <a:xfrm>
            <a:off x="2557620" y="38805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Giulio Rocca</a:t>
            </a:r>
            <a:endParaRPr lang="it-IT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Presidente </a:t>
            </a:r>
          </a:p>
          <a:p>
            <a:pPr algn="just"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Confagricoltura Venezia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789E290A-F271-4C9E-BE21-DB5E4F0FBDDA}"/>
              </a:ext>
            </a:extLst>
          </p:cNvPr>
          <p:cNvSpPr/>
          <p:nvPr/>
        </p:nvSpPr>
        <p:spPr>
          <a:xfrm>
            <a:off x="2058745" y="268697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Alberto Gerli</a:t>
            </a: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Consigliere Gruppo Giovani </a:t>
            </a:r>
          </a:p>
          <a:p>
            <a:pPr algn="r"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Assindustria </a:t>
            </a:r>
            <a:r>
              <a:rPr lang="it-IT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Venetocentro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32" name="Picture 8" descr="Risultati immagini per giulio manzotti">
            <a:extLst>
              <a:ext uri="{FF2B5EF4-FFF2-40B4-BE49-F238E27FC236}">
                <a16:creationId xmlns:a16="http://schemas.microsoft.com/office/drawing/2014/main" id="{85D84E66-5B82-423F-90E3-09657E9839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9" t="29009" r="62930" b="47097"/>
          <a:stretch/>
        </p:blipFill>
        <p:spPr bwMode="auto">
          <a:xfrm>
            <a:off x="6591445" y="3912729"/>
            <a:ext cx="2301035" cy="227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D3303750-6CD7-41D3-84AD-2EF543A3D978}"/>
              </a:ext>
            </a:extLst>
          </p:cNvPr>
          <p:cNvSpPr/>
          <p:nvPr/>
        </p:nvSpPr>
        <p:spPr>
          <a:xfrm>
            <a:off x="2041200" y="53474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Giulio Manzotti </a:t>
            </a:r>
          </a:p>
          <a:p>
            <a:pPr algn="r"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Presidente Regionale Giovani </a:t>
            </a:r>
          </a:p>
          <a:p>
            <a:pPr algn="r"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Confagricoltura Veneto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magine 4" descr="Immagine che contiene persona, uomo, tenendo, abbigliamento&#10;&#10;Descrizione generata automaticamente">
            <a:extLst>
              <a:ext uri="{FF2B5EF4-FFF2-40B4-BE49-F238E27FC236}">
                <a16:creationId xmlns:a16="http://schemas.microsoft.com/office/drawing/2014/main" id="{FBCBAC00-C368-46FC-90F3-30454BA29EC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80" t="3327" r="17846" b="49559"/>
          <a:stretch/>
        </p:blipFill>
        <p:spPr>
          <a:xfrm>
            <a:off x="6613200" y="1270565"/>
            <a:ext cx="2277031" cy="226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72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31768" y="1844824"/>
            <a:ext cx="8082836" cy="213670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3884" tIns="36942" rIns="73884" bIns="36942" rtlCol="0">
            <a:spAutoFit/>
          </a:bodyPr>
          <a:lstStyle/>
          <a:p>
            <a:pPr algn="ctr"/>
            <a:r>
              <a:rPr lang="it-IT" sz="2400" b="1" dirty="0" smtClean="0"/>
              <a:t>Accesso generalizzato</a:t>
            </a:r>
          </a:p>
          <a:p>
            <a:pPr algn="ctr"/>
            <a:endParaRPr lang="it-IT" sz="2400" b="1" dirty="0" smtClean="0"/>
          </a:p>
          <a:p>
            <a:pPr algn="ctr"/>
            <a:endParaRPr lang="it-IT" sz="2400" b="1" dirty="0" smtClean="0"/>
          </a:p>
          <a:p>
            <a:pPr algn="ctr"/>
            <a:r>
              <a:rPr lang="it-IT" sz="2400" b="1" i="1" dirty="0" smtClean="0"/>
              <a:t>«Un diritto individuale a servizio della collettività?»</a:t>
            </a:r>
            <a:endParaRPr lang="it-IT" sz="2400" b="1" i="1" dirty="0"/>
          </a:p>
          <a:p>
            <a:pPr algn="just"/>
            <a:endParaRPr lang="it-IT" sz="2000" i="1" dirty="0"/>
          </a:p>
          <a:p>
            <a:r>
              <a:rPr lang="it-IT" i="1" dirty="0"/>
              <a:t> </a:t>
            </a:r>
          </a:p>
        </p:txBody>
      </p:sp>
      <p:sp>
        <p:nvSpPr>
          <p:cNvPr id="8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>
                <a:latin typeface="Calibri" pitchFamily="34" charset="0"/>
              </a:rPr>
              <a:t>Area Programmazione e Sviluppo </a:t>
            </a:r>
            <a:r>
              <a:rPr lang="it-IT" sz="1200" i="1" dirty="0" smtClean="0">
                <a:latin typeface="Calibri" pitchFamily="34" charset="0"/>
              </a:rPr>
              <a:t>Strategico - Silvia Zangirolami  </a:t>
            </a:r>
            <a:endParaRPr lang="it-IT" sz="1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761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  <p:sp>
        <p:nvSpPr>
          <p:cNvPr id="5126" name="CasellaDiTesto 6"/>
          <p:cNvSpPr txBox="1">
            <a:spLocks noChangeArrowheads="1"/>
          </p:cNvSpPr>
          <p:nvPr/>
        </p:nvSpPr>
        <p:spPr bwMode="auto">
          <a:xfrm>
            <a:off x="539552" y="351984"/>
            <a:ext cx="5365315" cy="82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106" tIns="44053" rIns="88106" bIns="44053">
            <a:spAutoFit/>
          </a:bodyPr>
          <a:lstStyle/>
          <a:p>
            <a:r>
              <a:rPr lang="it-IT" sz="2400" b="1" dirty="0">
                <a:latin typeface="Calibri" pitchFamily="34" charset="0"/>
              </a:rPr>
              <a:t>Partecipazione della Regione del Veneto </a:t>
            </a:r>
          </a:p>
          <a:p>
            <a:r>
              <a:rPr lang="it-IT" sz="2400" b="1" dirty="0">
                <a:latin typeface="Calibri" pitchFamily="34" charset="0"/>
              </a:rPr>
              <a:t>alla Fondazione </a:t>
            </a:r>
            <a:r>
              <a:rPr lang="it-IT" sz="2400" b="1" dirty="0" smtClean="0">
                <a:latin typeface="Calibri" pitchFamily="34" charset="0"/>
              </a:rPr>
              <a:t>GARI</a:t>
            </a:r>
            <a:endParaRPr lang="it-IT" sz="2400" b="1" dirty="0">
              <a:latin typeface="Calibri" pitchFamily="34" charset="0"/>
            </a:endParaRPr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67544" y="1551204"/>
            <a:ext cx="8082836" cy="43527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3884" tIns="36942" rIns="73884" bIns="36942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 Legge </a:t>
            </a:r>
            <a:r>
              <a:rPr lang="it-IT" sz="2000" dirty="0"/>
              <a:t>regionale 30 dicembre 2016, n. 30 (art. 24)</a:t>
            </a:r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 DGR attuativa n. 196 del 28/02/2017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b="1" dirty="0"/>
              <a:t>Obiettivo</a:t>
            </a:r>
            <a:r>
              <a:rPr lang="it-IT" sz="2000" dirty="0"/>
              <a:t> della partecipazione: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/>
              <a:t>sostenere il processo di modernizzazione ed </a:t>
            </a:r>
            <a:r>
              <a:rPr lang="it-IT" sz="2000" dirty="0" err="1"/>
              <a:t>efficientamento</a:t>
            </a:r>
            <a:r>
              <a:rPr lang="it-IT" sz="2000" dirty="0"/>
              <a:t> della Pubblica Amministrazione;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/>
              <a:t>diffondere e divulgare la cultura della Trasparenza e Anticorruzione, della dematerializzazione, digitalizzazione e semplificazione amministrativa, valorizzando strumenti di raccordo permanente tra cittadini, imprese e P.A.;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/>
              <a:t>costituire un punto di riferimento per gli Enti e Società del «Sistema Regione» e per gli Enti Locali del Veneto</a:t>
            </a:r>
          </a:p>
          <a:p>
            <a:pPr algn="just"/>
            <a:endParaRPr lang="it-IT" sz="2000" dirty="0"/>
          </a:p>
          <a:p>
            <a:r>
              <a:rPr lang="it-IT" dirty="0"/>
              <a:t> </a:t>
            </a:r>
          </a:p>
        </p:txBody>
      </p:sp>
      <p:sp>
        <p:nvSpPr>
          <p:cNvPr id="10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>
                <a:latin typeface="Calibri" pitchFamily="34" charset="0"/>
              </a:rPr>
              <a:t>Area Programmazione e Sviluppo </a:t>
            </a:r>
            <a:r>
              <a:rPr lang="it-IT" sz="1200" i="1" dirty="0" smtClean="0">
                <a:latin typeface="Calibri" pitchFamily="34" charset="0"/>
              </a:rPr>
              <a:t>Strategico - Silvia Zangirolami  </a:t>
            </a:r>
            <a:endParaRPr lang="it-IT" sz="1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358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sp>
        <p:nvSpPr>
          <p:cNvPr id="5126" name="CasellaDiTesto 6"/>
          <p:cNvSpPr txBox="1">
            <a:spLocks noChangeArrowheads="1"/>
          </p:cNvSpPr>
          <p:nvPr/>
        </p:nvSpPr>
        <p:spPr bwMode="auto">
          <a:xfrm>
            <a:off x="584770" y="399834"/>
            <a:ext cx="4910832" cy="82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106" tIns="44053" rIns="88106" bIns="44053">
            <a:spAutoFit/>
          </a:bodyPr>
          <a:lstStyle/>
          <a:p>
            <a:r>
              <a:rPr lang="it-IT" sz="2400" b="1" dirty="0" smtClean="0">
                <a:latin typeface="Calibri" pitchFamily="34" charset="0"/>
              </a:rPr>
              <a:t>Partecipazione alla Fondazione GARI:</a:t>
            </a:r>
          </a:p>
          <a:p>
            <a:r>
              <a:rPr lang="it-IT" sz="2400" b="1" dirty="0" smtClean="0">
                <a:latin typeface="Calibri" pitchFamily="34" charset="0"/>
              </a:rPr>
              <a:t>Accademie della PA</a:t>
            </a:r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13236" y="1561823"/>
            <a:ext cx="8082836" cy="407570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3884" tIns="36942" rIns="73884" bIns="36942" rtlCol="0">
            <a:spAutoFit/>
          </a:bodyPr>
          <a:lstStyle/>
          <a:p>
            <a:pPr algn="just"/>
            <a:r>
              <a:rPr lang="it-IT" sz="2000" dirty="0" smtClean="0"/>
              <a:t>Le </a:t>
            </a:r>
            <a:r>
              <a:rPr lang="it-IT" sz="2000" dirty="0"/>
              <a:t>Accademie  </a:t>
            </a:r>
            <a:r>
              <a:rPr lang="it-IT" sz="2000" dirty="0" smtClean="0"/>
              <a:t>della PA svolgono </a:t>
            </a:r>
            <a:r>
              <a:rPr lang="it-IT" sz="2000" dirty="0"/>
              <a:t>attività di formazione, informazione ed aggiornamento a tutto il personale della Pubblica </a:t>
            </a:r>
            <a:r>
              <a:rPr lang="it-IT" sz="2000" dirty="0" smtClean="0"/>
              <a:t>Amministrazione su </a:t>
            </a:r>
            <a:r>
              <a:rPr lang="it-IT" sz="2000" dirty="0"/>
              <a:t>tematiche di assoluto interesse </a:t>
            </a:r>
            <a:r>
              <a:rPr lang="it-IT" sz="2000" dirty="0" smtClean="0"/>
              <a:t>(</a:t>
            </a:r>
            <a:r>
              <a:rPr lang="it-IT" sz="2000" dirty="0"/>
              <a:t>Giornate della Trasparenza, </a:t>
            </a:r>
            <a:r>
              <a:rPr lang="it-IT" sz="2000" dirty="0" smtClean="0"/>
              <a:t>Anticorruzione</a:t>
            </a:r>
            <a:r>
              <a:rPr lang="it-IT" sz="2000" dirty="0"/>
              <a:t>, </a:t>
            </a:r>
            <a:r>
              <a:rPr lang="it-IT" sz="2000" dirty="0" smtClean="0"/>
              <a:t>Transizione </a:t>
            </a:r>
            <a:r>
              <a:rPr lang="it-IT" sz="2000" dirty="0"/>
              <a:t>al digitale, A</a:t>
            </a:r>
            <a:r>
              <a:rPr lang="it-IT" sz="2000" dirty="0" smtClean="0"/>
              <a:t>ppalti pubblici, </a:t>
            </a:r>
            <a:r>
              <a:rPr lang="it-IT" sz="2000" dirty="0"/>
              <a:t>la </a:t>
            </a:r>
            <a:r>
              <a:rPr lang="it-IT" sz="2000" dirty="0" smtClean="0"/>
              <a:t>Conferenza di </a:t>
            </a:r>
            <a:r>
              <a:rPr lang="it-IT" sz="2000" dirty="0"/>
              <a:t>S</a:t>
            </a:r>
            <a:r>
              <a:rPr lang="it-IT" sz="2000" dirty="0" smtClean="0"/>
              <a:t>ervizi</a:t>
            </a:r>
            <a:r>
              <a:rPr lang="it-IT" sz="2000" dirty="0"/>
              <a:t>, </a:t>
            </a:r>
            <a:r>
              <a:rPr lang="it-IT" sz="2000" dirty="0" smtClean="0"/>
              <a:t>Responsabilità </a:t>
            </a:r>
            <a:r>
              <a:rPr lang="it-IT" sz="2000" dirty="0"/>
              <a:t>dei dipendenti degli Enti Locali, </a:t>
            </a:r>
            <a:r>
              <a:rPr lang="it-IT" sz="2000" dirty="0" smtClean="0"/>
              <a:t>Accesso </a:t>
            </a:r>
            <a:r>
              <a:rPr lang="it-IT" sz="2000" dirty="0"/>
              <a:t>documentale e civico, </a:t>
            </a:r>
            <a:r>
              <a:rPr lang="it-IT" sz="2000" dirty="0" smtClean="0"/>
              <a:t>Rapporto </a:t>
            </a:r>
            <a:r>
              <a:rPr lang="it-IT" sz="2000" dirty="0"/>
              <a:t>tra accesso e </a:t>
            </a:r>
            <a:r>
              <a:rPr lang="it-IT" sz="2000" dirty="0" smtClean="0"/>
              <a:t>privacy).</a:t>
            </a:r>
            <a:endParaRPr lang="it-IT" sz="2000" b="1" dirty="0"/>
          </a:p>
          <a:p>
            <a:endParaRPr lang="it-IT" sz="2000" dirty="0" smtClean="0"/>
          </a:p>
          <a:p>
            <a:pPr algn="just"/>
            <a:r>
              <a:rPr lang="it-IT" sz="2000" dirty="0"/>
              <a:t>Nella Regione del Veneto, l’Accademia della P.A. ha sede </a:t>
            </a:r>
            <a:r>
              <a:rPr lang="it-IT" sz="2000" dirty="0" smtClean="0"/>
              <a:t>in </a:t>
            </a:r>
            <a:r>
              <a:rPr lang="it-IT" sz="2000" dirty="0"/>
              <a:t>Venezia 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Dal 2018 ha </a:t>
            </a:r>
            <a:r>
              <a:rPr lang="it-IT" sz="2000" dirty="0"/>
              <a:t>svolto apposite giornate formative a favore dei dipendenti</a:t>
            </a:r>
          </a:p>
          <a:p>
            <a:pPr algn="just"/>
            <a:r>
              <a:rPr lang="it-IT" sz="2000" dirty="0"/>
              <a:t>della Regione, degli Enti locali e degli Enti del Sistema </a:t>
            </a:r>
            <a:r>
              <a:rPr lang="it-IT" sz="2000" dirty="0" smtClean="0"/>
              <a:t>Regione: esperienza riproposta per l’anno 2019. </a:t>
            </a:r>
            <a:endParaRPr lang="it-IT" sz="2000" dirty="0"/>
          </a:p>
          <a:p>
            <a:pPr algn="just"/>
            <a:endParaRPr lang="it-IT" sz="2000" dirty="0"/>
          </a:p>
        </p:txBody>
      </p:sp>
      <p:sp>
        <p:nvSpPr>
          <p:cNvPr id="9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>
                <a:latin typeface="Calibri" pitchFamily="34" charset="0"/>
              </a:rPr>
              <a:t>Area Programmazione e Sviluppo </a:t>
            </a:r>
            <a:r>
              <a:rPr lang="it-IT" sz="1200" i="1" dirty="0" smtClean="0">
                <a:latin typeface="Calibri" pitchFamily="34" charset="0"/>
              </a:rPr>
              <a:t>Strategico - Silvia Zangirolami  </a:t>
            </a:r>
            <a:endParaRPr lang="it-IT" sz="1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645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  <p:sp>
        <p:nvSpPr>
          <p:cNvPr id="5126" name="CasellaDiTesto 6"/>
          <p:cNvSpPr txBox="1">
            <a:spLocks noChangeArrowheads="1"/>
          </p:cNvSpPr>
          <p:nvPr/>
        </p:nvSpPr>
        <p:spPr bwMode="auto">
          <a:xfrm>
            <a:off x="584770" y="399834"/>
            <a:ext cx="4910832" cy="82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8106" tIns="44053" rIns="88106" bIns="44053">
            <a:spAutoFit/>
          </a:bodyPr>
          <a:lstStyle/>
          <a:p>
            <a:r>
              <a:rPr lang="it-IT" sz="2400" b="1" dirty="0">
                <a:latin typeface="Calibri" pitchFamily="34" charset="0"/>
              </a:rPr>
              <a:t>Partecipazione alla Fondazione GARI:</a:t>
            </a:r>
          </a:p>
          <a:p>
            <a:r>
              <a:rPr lang="it-IT" sz="2400" b="1" dirty="0" smtClean="0">
                <a:latin typeface="Calibri" pitchFamily="34" charset="0"/>
              </a:rPr>
              <a:t>Progetto Pitagora</a:t>
            </a:r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84770" y="1354022"/>
            <a:ext cx="8082836" cy="4075701"/>
          </a:xfrm>
          <a:prstGeom prst="rect">
            <a:avLst/>
          </a:prstGeom>
          <a:solidFill>
            <a:schemeClr val="bg1"/>
          </a:solidFill>
        </p:spPr>
        <p:txBody>
          <a:bodyPr wrap="square" lIns="73884" tIns="36942" rIns="73884" bIns="36942" rtlCol="0">
            <a:spAutoFit/>
          </a:bodyPr>
          <a:lstStyle/>
          <a:p>
            <a:pPr algn="just"/>
            <a:r>
              <a:rPr lang="it-IT" sz="2000" dirty="0" smtClean="0"/>
              <a:t>Rating </a:t>
            </a:r>
            <a:r>
              <a:rPr lang="it-IT" sz="2000" dirty="0"/>
              <a:t>della Pubblica Amministrazione</a:t>
            </a:r>
            <a:r>
              <a:rPr lang="it-IT" sz="2000" b="1" dirty="0">
                <a:latin typeface="Calibri" pitchFamily="34" charset="0"/>
              </a:rPr>
              <a:t>:</a:t>
            </a:r>
          </a:p>
          <a:p>
            <a:pPr algn="just"/>
            <a:endParaRPr lang="it-IT" sz="2000" b="1" dirty="0">
              <a:latin typeface="Calibri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/>
              <a:t>strumento di analisi dei dati finanziari (spese sostenute) dell’Ente considerato e di comparazione rispetto ad altri enti locali confrontabili per popolazione e superficie;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/>
              <a:t>banche dati utilizzate: MEF – SIOPE, Amministrazione Trasparente (bilanci pubblicati);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/>
              <a:t>sono riportate singole voci di bilancio (ad esempio: spesa del personale in tutte le sue composizioni, spese di telefonia mobile e fissa, spese degli organi …);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/>
              <a:t>l’ente considerato è inserito in un cluster, generato con campionamento probabilistico che contiene gli enti confrontabili ed effettua dei calcoli su dati aggregati al fine di stabilire le medie di confrontabilità</a:t>
            </a:r>
            <a:r>
              <a:rPr lang="it-IT" sz="2000" dirty="0" smtClean="0"/>
              <a:t>.</a:t>
            </a:r>
            <a:endParaRPr lang="it-IT" sz="2000" dirty="0"/>
          </a:p>
        </p:txBody>
      </p:sp>
      <p:sp>
        <p:nvSpPr>
          <p:cNvPr id="9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>
                <a:latin typeface="Calibri" pitchFamily="34" charset="0"/>
              </a:rPr>
              <a:t>Area Programmazione e Sviluppo </a:t>
            </a:r>
            <a:r>
              <a:rPr lang="it-IT" sz="1200" i="1" dirty="0" smtClean="0">
                <a:latin typeface="Calibri" pitchFamily="34" charset="0"/>
              </a:rPr>
              <a:t>Strategico - Silvia Zangirolami  </a:t>
            </a:r>
            <a:endParaRPr lang="it-IT" sz="1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029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  <p:sp>
        <p:nvSpPr>
          <p:cNvPr id="5126" name="CasellaDiTesto 6"/>
          <p:cNvSpPr txBox="1">
            <a:spLocks noChangeArrowheads="1"/>
          </p:cNvSpPr>
          <p:nvPr/>
        </p:nvSpPr>
        <p:spPr bwMode="auto">
          <a:xfrm>
            <a:off x="584770" y="399834"/>
            <a:ext cx="6651526" cy="82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r>
              <a:rPr lang="it-IT" sz="2400" b="1" dirty="0">
                <a:latin typeface="Calibri" pitchFamily="34" charset="0"/>
              </a:rPr>
              <a:t>Partecipazione alla Fondazione GARI:</a:t>
            </a:r>
          </a:p>
          <a:p>
            <a:r>
              <a:rPr lang="it-IT" sz="2400" b="1" dirty="0">
                <a:latin typeface="Calibri" pitchFamily="34" charset="0"/>
              </a:rPr>
              <a:t>Progetto Pitagora</a:t>
            </a:r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604202" y="1681894"/>
            <a:ext cx="8000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/>
              <a:t>Lo </a:t>
            </a:r>
            <a:r>
              <a:rPr lang="it-IT" sz="2000" dirty="0"/>
              <a:t>strumento Pitagora è stato applicato di recente all'analisi dei dati</a:t>
            </a:r>
            <a:br>
              <a:rPr lang="it-IT" sz="2000" dirty="0"/>
            </a:br>
            <a:r>
              <a:rPr lang="it-IT" sz="2000" dirty="0"/>
              <a:t>finanziari delle Regioni (escludendo la spesa sanitaria) </a:t>
            </a:r>
            <a:r>
              <a:rPr lang="it-IT" sz="2000" dirty="0" smtClean="0"/>
              <a:t>e i risultati sono stati pubblicati dai quotidiani più importanti;</a:t>
            </a:r>
          </a:p>
          <a:p>
            <a:pPr algn="just"/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/>
              <a:t>L'obiettivo è quello di generare un Rating oggettivo </a:t>
            </a:r>
            <a:r>
              <a:rPr lang="it-IT" sz="2000" dirty="0" smtClean="0"/>
              <a:t>delle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/>
              <a:t>performance non più strutturato sui tradizionali sistemi basati sulla</a:t>
            </a:r>
            <a:br>
              <a:rPr lang="it-IT" sz="2000" dirty="0"/>
            </a:br>
            <a:r>
              <a:rPr lang="it-IT" sz="2000" dirty="0"/>
              <a:t>percezione dei soggetti che interagiscono con gli Enti;</a:t>
            </a:r>
            <a:br>
              <a:rPr lang="it-IT" sz="2000" dirty="0"/>
            </a:br>
            <a:endParaRPr lang="it-IT" sz="2000" dirty="0"/>
          </a:p>
          <a:p>
            <a:pPr algn="just"/>
            <a:r>
              <a:rPr lang="it-IT" sz="2000" dirty="0" smtClean="0"/>
              <a:t>II </a:t>
            </a:r>
            <a:r>
              <a:rPr lang="it-IT" sz="2000" dirty="0"/>
              <a:t>vantaggio, inoltre, è quello di ottenere indicatori puntuali su</a:t>
            </a:r>
            <a:br>
              <a:rPr lang="it-IT" sz="2000" dirty="0"/>
            </a:br>
            <a:r>
              <a:rPr lang="it-IT" sz="2000" dirty="0"/>
              <a:t>specifiche voci di spesa che permettano una riduzione dei costi</a:t>
            </a:r>
            <a:br>
              <a:rPr lang="it-IT" sz="2000" dirty="0"/>
            </a:br>
            <a:r>
              <a:rPr lang="it-IT" sz="2000" dirty="0"/>
              <a:t>mirata, scongiurando inutili tagli lineari.</a:t>
            </a:r>
          </a:p>
          <a:p>
            <a:pPr algn="ctr"/>
            <a:endParaRPr lang="it-IT" sz="2000" dirty="0"/>
          </a:p>
        </p:txBody>
      </p:sp>
      <p:sp>
        <p:nvSpPr>
          <p:cNvPr id="9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>
                <a:latin typeface="Calibri" pitchFamily="34" charset="0"/>
              </a:rPr>
              <a:t>Area Programmazione e Sviluppo </a:t>
            </a:r>
            <a:r>
              <a:rPr lang="it-IT" sz="1200" i="1" dirty="0" smtClean="0">
                <a:latin typeface="Calibri" pitchFamily="34" charset="0"/>
              </a:rPr>
              <a:t>Strategico - Silvia Zangirolami  </a:t>
            </a:r>
            <a:endParaRPr lang="it-IT" sz="1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205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256141" y="6367011"/>
            <a:ext cx="863409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A3A36-27A7-4380-9135-A9C5D9C11F2D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  <p:sp>
        <p:nvSpPr>
          <p:cNvPr id="5126" name="CasellaDiTesto 6"/>
          <p:cNvSpPr txBox="1">
            <a:spLocks noChangeArrowheads="1"/>
          </p:cNvSpPr>
          <p:nvPr/>
        </p:nvSpPr>
        <p:spPr bwMode="auto">
          <a:xfrm>
            <a:off x="584770" y="399834"/>
            <a:ext cx="6651526" cy="82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r>
              <a:rPr lang="it-IT" sz="2400" b="1" dirty="0">
                <a:latin typeface="Calibri" pitchFamily="34" charset="0"/>
              </a:rPr>
              <a:t>Partecipazione alla Fondazione GARI:</a:t>
            </a:r>
          </a:p>
          <a:p>
            <a:r>
              <a:rPr lang="it-IT" sz="2400" b="1" dirty="0">
                <a:latin typeface="Calibri" pitchFamily="34" charset="0"/>
              </a:rPr>
              <a:t>Progetto </a:t>
            </a:r>
            <a:r>
              <a:rPr lang="it-IT" sz="2400" b="1" dirty="0" smtClean="0">
                <a:latin typeface="Calibri" pitchFamily="34" charset="0"/>
              </a:rPr>
              <a:t>Pitagora e la Trasparenza</a:t>
            </a:r>
            <a:endParaRPr lang="it-IT" sz="2400" b="1" dirty="0">
              <a:latin typeface="Calibri" pitchFamily="34" charset="0"/>
            </a:endParaRPr>
          </a:p>
        </p:txBody>
      </p:sp>
      <p:pic>
        <p:nvPicPr>
          <p:cNvPr id="5127" name="Immagine 10" descr="Regione_Vene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875" y="154441"/>
            <a:ext cx="2682366" cy="3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6"/>
          <p:cNvSpPr txBox="1">
            <a:spLocks noChangeArrowheads="1"/>
          </p:cNvSpPr>
          <p:nvPr/>
        </p:nvSpPr>
        <p:spPr bwMode="auto">
          <a:xfrm>
            <a:off x="6613200" y="536650"/>
            <a:ext cx="2438745" cy="64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106" tIns="44053" rIns="88106" bIns="44053">
            <a:spAutoFit/>
          </a:bodyPr>
          <a:lstStyle/>
          <a:p>
            <a:pPr algn="ctr"/>
            <a:r>
              <a:rPr lang="it-IT" b="1" dirty="0">
                <a:latin typeface="Calibri" pitchFamily="34" charset="0"/>
              </a:rPr>
              <a:t>Giornata Trasparenza </a:t>
            </a:r>
            <a:r>
              <a:rPr lang="it-IT" b="1" dirty="0" smtClean="0">
                <a:latin typeface="Calibri" pitchFamily="34" charset="0"/>
              </a:rPr>
              <a:t>11 ottobre 2019</a:t>
            </a:r>
            <a:endParaRPr lang="it-IT" b="1" dirty="0">
              <a:latin typeface="Calibri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604202" y="1681894"/>
            <a:ext cx="8000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/>
              <a:t>Pitagora </a:t>
            </a:r>
            <a:r>
              <a:rPr lang="it-IT" sz="2000" dirty="0"/>
              <a:t>si occupa anche dell'analisi dello stato di pubblicazione dei dati</a:t>
            </a:r>
            <a:br>
              <a:rPr lang="it-IT" sz="2000" dirty="0"/>
            </a:br>
            <a:r>
              <a:rPr lang="it-IT" sz="2000" dirty="0"/>
              <a:t>relativi alla trasparenza amministrativa come stabilito dal </a:t>
            </a:r>
            <a:r>
              <a:rPr lang="it-IT" sz="2000" dirty="0" err="1"/>
              <a:t>d.lgs</a:t>
            </a:r>
            <a:r>
              <a:rPr lang="it-IT" sz="2000" dirty="0"/>
              <a:t> n</a:t>
            </a:r>
            <a:r>
              <a:rPr lang="it-IT" sz="2000" dirty="0" smtClean="0"/>
              <a:t>. 33/2013 e successivamente </a:t>
            </a:r>
            <a:r>
              <a:rPr lang="it-IT" sz="2000" dirty="0"/>
              <a:t>modificato dal </a:t>
            </a:r>
            <a:r>
              <a:rPr lang="it-IT" sz="2000" dirty="0" err="1"/>
              <a:t>d.lgs</a:t>
            </a:r>
            <a:r>
              <a:rPr lang="it-IT" sz="2000" dirty="0"/>
              <a:t> n</a:t>
            </a:r>
            <a:r>
              <a:rPr lang="it-IT" sz="2000" dirty="0" smtClean="0"/>
              <a:t>. 97/2016;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Sulla </a:t>
            </a:r>
            <a:r>
              <a:rPr lang="it-IT" sz="2000" dirty="0"/>
              <a:t>base di un algoritmo </a:t>
            </a:r>
            <a:r>
              <a:rPr lang="it-IT" sz="2000" dirty="0" smtClean="0"/>
              <a:t>probabilistico, </a:t>
            </a:r>
            <a:r>
              <a:rPr lang="it-IT" sz="2000" dirty="0"/>
              <a:t>Pitagora individua tutti i </a:t>
            </a:r>
            <a:r>
              <a:rPr lang="it-IT" sz="2000" dirty="0" smtClean="0"/>
              <a:t>documenti effettivamente </a:t>
            </a:r>
            <a:r>
              <a:rPr lang="it-IT" sz="2000" dirty="0"/>
              <a:t>pubblicati dagli Enti obbligati relativi agli adempimenti </a:t>
            </a:r>
            <a:r>
              <a:rPr lang="it-IT" sz="2000" dirty="0" smtClean="0"/>
              <a:t>di legge</a:t>
            </a:r>
            <a:r>
              <a:rPr lang="it-IT" sz="2000" dirty="0"/>
              <a:t>, restituendo una visione globale dell'operato </a:t>
            </a:r>
            <a:r>
              <a:rPr lang="it-IT" sz="2000" dirty="0" smtClean="0"/>
              <a:t>dell'Ente;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Pitagora</a:t>
            </a:r>
            <a:r>
              <a:rPr lang="it-IT" sz="2000" dirty="0"/>
              <a:t>, a differenza di Magellano, non verifica, quindi, la sola struttura</a:t>
            </a:r>
            <a:br>
              <a:rPr lang="it-IT" sz="2000" dirty="0"/>
            </a:br>
            <a:r>
              <a:rPr lang="it-IT" sz="2000" dirty="0"/>
              <a:t>della sezione "Amministrazione Trasparente" ma anche la presenza di</a:t>
            </a:r>
            <a:br>
              <a:rPr lang="it-IT" sz="2000" dirty="0"/>
            </a:br>
            <a:r>
              <a:rPr lang="it-IT" sz="2000" dirty="0"/>
              <a:t>documentazione all'interno di ognuna delle sezioni e sottosezioni.</a:t>
            </a:r>
          </a:p>
        </p:txBody>
      </p:sp>
      <p:sp>
        <p:nvSpPr>
          <p:cNvPr id="9" name="CasellaDiTesto 20"/>
          <p:cNvSpPr txBox="1">
            <a:spLocks noChangeArrowheads="1"/>
          </p:cNvSpPr>
          <p:nvPr/>
        </p:nvSpPr>
        <p:spPr bwMode="auto">
          <a:xfrm>
            <a:off x="249027" y="6417406"/>
            <a:ext cx="4394981" cy="25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884" tIns="36942" rIns="73884" bIns="36942">
            <a:spAutoFit/>
          </a:bodyPr>
          <a:lstStyle/>
          <a:p>
            <a:r>
              <a:rPr lang="it-IT" sz="1200" i="1" dirty="0">
                <a:latin typeface="Calibri" pitchFamily="34" charset="0"/>
              </a:rPr>
              <a:t>Area Programmazione e Sviluppo </a:t>
            </a:r>
            <a:r>
              <a:rPr lang="it-IT" sz="1200" i="1" dirty="0" smtClean="0">
                <a:latin typeface="Calibri" pitchFamily="34" charset="0"/>
              </a:rPr>
              <a:t>Strategico - Silvia Zangirolami  </a:t>
            </a:r>
            <a:endParaRPr lang="it-IT" sz="1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0807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1623</Words>
  <Application>Microsoft Office PowerPoint</Application>
  <PresentationFormat>Presentazione su schermo (4:3)</PresentationFormat>
  <Paragraphs>333</Paragraphs>
  <Slides>31</Slides>
  <Notes>31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6" baseType="lpstr">
      <vt:lpstr>Arial</vt:lpstr>
      <vt:lpstr>Calibri</vt:lpstr>
      <vt:lpstr>Times New Roman</vt:lpstr>
      <vt:lpstr>Titillium Web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StudioTpc</dc:creator>
  <cp:lastModifiedBy>Silvia Marcuzzo</cp:lastModifiedBy>
  <cp:revision>100</cp:revision>
  <cp:lastPrinted>2019-10-09T08:00:01Z</cp:lastPrinted>
  <dcterms:created xsi:type="dcterms:W3CDTF">2017-11-02T10:55:14Z</dcterms:created>
  <dcterms:modified xsi:type="dcterms:W3CDTF">2019-10-14T07:56:11Z</dcterms:modified>
</cp:coreProperties>
</file>