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20" r:id="rId1"/>
  </p:sldMasterIdLst>
  <p:notesMasterIdLst>
    <p:notesMasterId r:id="rId18"/>
  </p:notesMasterIdLst>
  <p:handoutMasterIdLst>
    <p:handoutMasterId r:id="rId19"/>
  </p:handoutMasterIdLst>
  <p:sldIdLst>
    <p:sldId id="256" r:id="rId2"/>
    <p:sldId id="274" r:id="rId3"/>
    <p:sldId id="275" r:id="rId4"/>
    <p:sldId id="257" r:id="rId5"/>
    <p:sldId id="270" r:id="rId6"/>
    <p:sldId id="271" r:id="rId7"/>
    <p:sldId id="272" r:id="rId8"/>
    <p:sldId id="273" r:id="rId9"/>
    <p:sldId id="258" r:id="rId10"/>
    <p:sldId id="259" r:id="rId11"/>
    <p:sldId id="267" r:id="rId12"/>
    <p:sldId id="268" r:id="rId13"/>
    <p:sldId id="266" r:id="rId14"/>
    <p:sldId id="260" r:id="rId15"/>
    <p:sldId id="261" r:id="rId16"/>
    <p:sldId id="262"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2" d="100"/>
          <a:sy n="82" d="100"/>
        </p:scale>
        <p:origin x="-101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0398F83-5004-4E16-831D-81B73640EA98}" type="datetimeFigureOut">
              <a:rPr lang="it-IT" smtClean="0"/>
              <a:pPr/>
              <a:t>16/06/2016</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F113D6D-ACB6-4945-9FF1-F7A027F9FCC2}" type="slidenum">
              <a:rPr lang="it-IT" smtClean="0"/>
              <a:pPr/>
              <a:t>‹N›</a:t>
            </a:fld>
            <a:endParaRPr lang="it-IT"/>
          </a:p>
        </p:txBody>
      </p:sp>
    </p:spTree>
    <p:extLst>
      <p:ext uri="{BB962C8B-B14F-4D97-AF65-F5344CB8AC3E}">
        <p14:creationId xmlns:p14="http://schemas.microsoft.com/office/powerpoint/2010/main" val="1646844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AD3DE6-E25F-4B08-A712-4220FD9A28EE}" type="datetimeFigureOut">
              <a:rPr lang="it-IT" smtClean="0"/>
              <a:pPr/>
              <a:t>16/06/2016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05AAA2-5A6E-4C1D-BCC6-4DB848FC3D81}" type="slidenum">
              <a:rPr lang="it-IT" smtClean="0"/>
              <a:pPr/>
              <a:t>‹N›</a:t>
            </a:fld>
            <a:endParaRPr lang="it-IT"/>
          </a:p>
        </p:txBody>
      </p:sp>
    </p:spTree>
    <p:extLst>
      <p:ext uri="{BB962C8B-B14F-4D97-AF65-F5344CB8AC3E}">
        <p14:creationId xmlns:p14="http://schemas.microsoft.com/office/powerpoint/2010/main" val="1940031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1"/>
      </p:bgRef>
    </p:bg>
    <p:spTree>
      <p:nvGrpSpPr>
        <p:cNvPr id="1" name=""/>
        <p:cNvGrpSpPr/>
        <p:nvPr/>
      </p:nvGrpSpPr>
      <p:grpSpPr>
        <a:xfrm>
          <a:off x="0" y="0"/>
          <a:ext cx="0" cy="0"/>
          <a:chOff x="0" y="0"/>
          <a:chExt cx="0" cy="0"/>
        </a:xfrm>
      </p:grpSpPr>
      <p:sp>
        <p:nvSpPr>
          <p:cNvPr id="8" name="Titolo 7"/>
          <p:cNvSpPr>
            <a:spLocks noGrp="1"/>
          </p:cNvSpPr>
          <p:nvPr>
            <p:ph type="ctrTitle"/>
          </p:nvPr>
        </p:nvSpPr>
        <p:spPr>
          <a:xfrm>
            <a:off x="2286000" y="3124200"/>
            <a:ext cx="6172200" cy="1894362"/>
          </a:xfrm>
        </p:spPr>
        <p:txBody>
          <a:bodyPr/>
          <a:lstStyle>
            <a:lvl1pPr>
              <a:defRPr b="1"/>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bwMode="auto">
          <a:xfrm rot="5400000">
            <a:off x="7764621" y="1174097"/>
            <a:ext cx="2286000" cy="381000"/>
          </a:xfrm>
        </p:spPr>
        <p:txBody>
          <a:bodyPr/>
          <a:lstStyle/>
          <a:p>
            <a:fld id="{EDD1C60D-C995-49E0-92CF-C80A21441BF9}" type="datetime1">
              <a:rPr lang="it-IT" smtClean="0"/>
              <a:pPr/>
              <a:t>16/06/2016</a:t>
            </a:fld>
            <a:endParaRPr lang="it-IT"/>
          </a:p>
        </p:txBody>
      </p:sp>
      <p:sp>
        <p:nvSpPr>
          <p:cNvPr id="17" name="Segnaposto piè di pagina 16"/>
          <p:cNvSpPr>
            <a:spLocks noGrp="1"/>
          </p:cNvSpPr>
          <p:nvPr>
            <p:ph type="ftr" sz="quarter" idx="11"/>
          </p:nvPr>
        </p:nvSpPr>
        <p:spPr bwMode="auto">
          <a:xfrm rot="5400000">
            <a:off x="7077269" y="4181669"/>
            <a:ext cx="3657600" cy="384048"/>
          </a:xfrm>
        </p:spPr>
        <p:txBody>
          <a:bodyPr/>
          <a:lstStyle/>
          <a:p>
            <a:r>
              <a:rPr lang="it-IT" smtClean="0"/>
              <a:t>Riccardo Rifici - Direzione Generale Clima ed energia</a:t>
            </a:r>
            <a:endParaRPr lang="it-IT"/>
          </a:p>
        </p:txBody>
      </p:sp>
      <p:sp>
        <p:nvSpPr>
          <p:cNvPr id="10" name="Rettango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tango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ttore 1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ttore 1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ttore 1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tango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egnaposto numero diapositiva 28"/>
          <p:cNvSpPr>
            <a:spLocks noGrp="1"/>
          </p:cNvSpPr>
          <p:nvPr>
            <p:ph type="sldNum" sz="quarter" idx="12"/>
          </p:nvPr>
        </p:nvSpPr>
        <p:spPr bwMode="auto">
          <a:xfrm>
            <a:off x="1325544" y="4928702"/>
            <a:ext cx="609600" cy="517524"/>
          </a:xfrm>
        </p:spPr>
        <p:txBody>
          <a:bodyPr/>
          <a:lstStyle/>
          <a:p>
            <a:fld id="{66A4C9C8-245A-4AB0-9AAC-4DB806397E19}"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2C5A5F9-33B2-402F-ACF1-5A23540744E6}" type="datetime1">
              <a:rPr lang="it-IT" smtClean="0"/>
              <a:pPr/>
              <a:t>16/06/2016</a:t>
            </a:fld>
            <a:endParaRPr lang="it-IT"/>
          </a:p>
        </p:txBody>
      </p:sp>
      <p:sp>
        <p:nvSpPr>
          <p:cNvPr id="5" name="Segnaposto piè di pagina 4"/>
          <p:cNvSpPr>
            <a:spLocks noGrp="1"/>
          </p:cNvSpPr>
          <p:nvPr>
            <p:ph type="ftr" sz="quarter" idx="11"/>
          </p:nvPr>
        </p:nvSpPr>
        <p:spPr/>
        <p:txBody>
          <a:bodyPr/>
          <a:lstStyle/>
          <a:p>
            <a:r>
              <a:rPr lang="it-IT" smtClean="0"/>
              <a:t>Riccardo Rifici - Direzione Generale Clima ed energia</a:t>
            </a:r>
            <a:endParaRPr lang="it-IT"/>
          </a:p>
        </p:txBody>
      </p:sp>
      <p:sp>
        <p:nvSpPr>
          <p:cNvPr id="6" name="Segnaposto numero diapositiva 5"/>
          <p:cNvSpPr>
            <a:spLocks noGrp="1"/>
          </p:cNvSpPr>
          <p:nvPr>
            <p:ph type="sldNum" sz="quarter" idx="12"/>
          </p:nvPr>
        </p:nvSpPr>
        <p:spPr/>
        <p:txBody>
          <a:bodyPr/>
          <a:lstStyle/>
          <a:p>
            <a:fld id="{66A4C9C8-245A-4AB0-9AAC-4DB806397E1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676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3245C9E1-ADBA-446D-8847-94C1F3F04CF9}" type="datetime1">
              <a:rPr lang="it-IT" smtClean="0"/>
              <a:pPr/>
              <a:t>16/06/2016</a:t>
            </a:fld>
            <a:endParaRPr lang="it-IT"/>
          </a:p>
        </p:txBody>
      </p:sp>
      <p:sp>
        <p:nvSpPr>
          <p:cNvPr id="5" name="Segnaposto piè di pagina 4"/>
          <p:cNvSpPr>
            <a:spLocks noGrp="1"/>
          </p:cNvSpPr>
          <p:nvPr>
            <p:ph type="ftr" sz="quarter" idx="11"/>
          </p:nvPr>
        </p:nvSpPr>
        <p:spPr/>
        <p:txBody>
          <a:bodyPr/>
          <a:lstStyle/>
          <a:p>
            <a:r>
              <a:rPr lang="it-IT" smtClean="0"/>
              <a:t>Riccardo Rifici - Direzione Generale Clima ed energia</a:t>
            </a:r>
            <a:endParaRPr lang="it-IT"/>
          </a:p>
        </p:txBody>
      </p:sp>
      <p:sp>
        <p:nvSpPr>
          <p:cNvPr id="6" name="Segnaposto numero diapositiva 5"/>
          <p:cNvSpPr>
            <a:spLocks noGrp="1"/>
          </p:cNvSpPr>
          <p:nvPr>
            <p:ph type="sldNum" sz="quarter" idx="12"/>
          </p:nvPr>
        </p:nvSpPr>
        <p:spPr/>
        <p:txBody>
          <a:bodyPr/>
          <a:lstStyle/>
          <a:p>
            <a:fld id="{66A4C9C8-245A-4AB0-9AAC-4DB806397E1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8" name="Segnaposto contenuto 7"/>
          <p:cNvSpPr>
            <a:spLocks noGrp="1"/>
          </p:cNvSpPr>
          <p:nvPr>
            <p:ph sz="quarter" idx="1"/>
          </p:nvPr>
        </p:nvSpPr>
        <p:spPr>
          <a:xfrm>
            <a:off x="457200" y="1600200"/>
            <a:ext cx="7467600" cy="487375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4"/>
          </p:nvPr>
        </p:nvSpPr>
        <p:spPr/>
        <p:txBody>
          <a:bodyPr rtlCol="0"/>
          <a:lstStyle/>
          <a:p>
            <a:fld id="{3882BCD5-1406-4856-BAA5-A8E622151BFF}" type="datetime1">
              <a:rPr lang="it-IT" smtClean="0"/>
              <a:pPr/>
              <a:t>16/06/2016</a:t>
            </a:fld>
            <a:endParaRPr lang="it-IT"/>
          </a:p>
        </p:txBody>
      </p:sp>
      <p:sp>
        <p:nvSpPr>
          <p:cNvPr id="9" name="Segnaposto numero diapositiva 8"/>
          <p:cNvSpPr>
            <a:spLocks noGrp="1"/>
          </p:cNvSpPr>
          <p:nvPr>
            <p:ph type="sldNum" sz="quarter" idx="15"/>
          </p:nvPr>
        </p:nvSpPr>
        <p:spPr/>
        <p:txBody>
          <a:bodyPr rtlCol="0"/>
          <a:lstStyle/>
          <a:p>
            <a:fld id="{66A4C9C8-245A-4AB0-9AAC-4DB806397E19}" type="slidenum">
              <a:rPr lang="it-IT" smtClean="0"/>
              <a:pPr/>
              <a:t>‹N›</a:t>
            </a:fld>
            <a:endParaRPr lang="it-IT"/>
          </a:p>
        </p:txBody>
      </p:sp>
      <p:sp>
        <p:nvSpPr>
          <p:cNvPr id="10" name="Segnaposto piè di pagina 9"/>
          <p:cNvSpPr>
            <a:spLocks noGrp="1"/>
          </p:cNvSpPr>
          <p:nvPr>
            <p:ph type="ftr" sz="quarter" idx="16"/>
          </p:nvPr>
        </p:nvSpPr>
        <p:spPr/>
        <p:txBody>
          <a:bodyPr rtlCol="0"/>
          <a:lstStyle/>
          <a:p>
            <a:r>
              <a:rPr lang="it-IT" smtClean="0"/>
              <a:t>Riccardo Rifici - Direzione Generale Clima ed energia</a:t>
            </a:r>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286000" y="2895600"/>
            <a:ext cx="6172200" cy="2053590"/>
          </a:xfrm>
        </p:spPr>
        <p:txBody>
          <a:bodyPr/>
          <a:lstStyle>
            <a:lvl1pPr algn="l">
              <a:buNone/>
              <a:defRPr sz="3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bwMode="auto">
          <a:xfrm rot="5400000">
            <a:off x="7763256" y="1170432"/>
            <a:ext cx="2286000" cy="381000"/>
          </a:xfrm>
        </p:spPr>
        <p:txBody>
          <a:bodyPr/>
          <a:lstStyle/>
          <a:p>
            <a:fld id="{9F979CA2-C684-4668-AA04-4034C2F43513}" type="datetime1">
              <a:rPr lang="it-IT" smtClean="0"/>
              <a:pPr/>
              <a:t>16/06/2016</a:t>
            </a:fld>
            <a:endParaRPr lang="it-IT"/>
          </a:p>
        </p:txBody>
      </p:sp>
      <p:sp>
        <p:nvSpPr>
          <p:cNvPr id="5" name="Segnaposto piè di pagina 4"/>
          <p:cNvSpPr>
            <a:spLocks noGrp="1"/>
          </p:cNvSpPr>
          <p:nvPr>
            <p:ph type="ftr" sz="quarter" idx="11"/>
          </p:nvPr>
        </p:nvSpPr>
        <p:spPr bwMode="auto">
          <a:xfrm rot="5400000">
            <a:off x="7077456" y="4178808"/>
            <a:ext cx="3657600" cy="384048"/>
          </a:xfrm>
        </p:spPr>
        <p:txBody>
          <a:bodyPr/>
          <a:lstStyle/>
          <a:p>
            <a:r>
              <a:rPr lang="it-IT" smtClean="0"/>
              <a:t>Riccardo Rifici - Direzione Generale Clima ed energia</a:t>
            </a:r>
            <a:endParaRPr lang="it-IT"/>
          </a:p>
        </p:txBody>
      </p:sp>
      <p:sp>
        <p:nvSpPr>
          <p:cNvPr id="9" name="Rettango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ttore 1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ttore 1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tango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ttore 1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numero diapositiva 5"/>
          <p:cNvSpPr>
            <a:spLocks noGrp="1"/>
          </p:cNvSpPr>
          <p:nvPr>
            <p:ph type="sldNum" sz="quarter" idx="12"/>
          </p:nvPr>
        </p:nvSpPr>
        <p:spPr bwMode="auto">
          <a:xfrm>
            <a:off x="1340616" y="4928702"/>
            <a:ext cx="609600" cy="517524"/>
          </a:xfrm>
        </p:spPr>
        <p:txBody>
          <a:bodyPr/>
          <a:lstStyle/>
          <a:p>
            <a:fld id="{66A4C9C8-245A-4AB0-9AAC-4DB806397E1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fld id="{AC26D753-B76B-437F-B687-4DD395DE19FC}" type="datetime1">
              <a:rPr lang="it-IT" smtClean="0"/>
              <a:pPr/>
              <a:t>16/06/2016</a:t>
            </a:fld>
            <a:endParaRPr lang="it-IT"/>
          </a:p>
        </p:txBody>
      </p:sp>
      <p:sp>
        <p:nvSpPr>
          <p:cNvPr id="6" name="Segnaposto piè di pagina 5"/>
          <p:cNvSpPr>
            <a:spLocks noGrp="1"/>
          </p:cNvSpPr>
          <p:nvPr>
            <p:ph type="ftr" sz="quarter" idx="11"/>
          </p:nvPr>
        </p:nvSpPr>
        <p:spPr/>
        <p:txBody>
          <a:bodyPr/>
          <a:lstStyle/>
          <a:p>
            <a:r>
              <a:rPr lang="it-IT" smtClean="0"/>
              <a:t>Riccardo Rifici - Direzione Generale Clima ed energia</a:t>
            </a:r>
            <a:endParaRPr lang="it-IT"/>
          </a:p>
        </p:txBody>
      </p:sp>
      <p:sp>
        <p:nvSpPr>
          <p:cNvPr id="7" name="Segnaposto numero diapositiva 6"/>
          <p:cNvSpPr>
            <a:spLocks noGrp="1"/>
          </p:cNvSpPr>
          <p:nvPr>
            <p:ph type="sldNum" sz="quarter" idx="12"/>
          </p:nvPr>
        </p:nvSpPr>
        <p:spPr/>
        <p:txBody>
          <a:bodyPr/>
          <a:lstStyle/>
          <a:p>
            <a:fld id="{66A4C9C8-245A-4AB0-9AAC-4DB806397E19}" type="slidenum">
              <a:rPr lang="it-IT" smtClean="0"/>
              <a:pPr/>
              <a:t>‹N›</a:t>
            </a:fld>
            <a:endParaRPr lang="it-IT"/>
          </a:p>
        </p:txBody>
      </p:sp>
      <p:sp>
        <p:nvSpPr>
          <p:cNvPr id="9" name="Segnaposto contenuto 8"/>
          <p:cNvSpPr>
            <a:spLocks noGrp="1"/>
          </p:cNvSpPr>
          <p:nvPr>
            <p:ph sz="quarter" idx="1"/>
          </p:nvPr>
        </p:nvSpPr>
        <p:spPr>
          <a:xfrm>
            <a:off x="457200"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270248"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7543800" cy="1143000"/>
          </a:xfrm>
        </p:spPr>
        <p:txBody>
          <a:bodyPr anchor="b"/>
          <a:lstStyle>
            <a:lvl1pPr>
              <a:defRPr/>
            </a:lvl1pPr>
          </a:lstStyle>
          <a:p>
            <a:r>
              <a:rPr kumimoji="0" lang="it-IT" smtClean="0"/>
              <a:t>Fare clic per modificare lo stile del titolo</a:t>
            </a:r>
            <a:endParaRPr kumimoji="0" lang="en-US"/>
          </a:p>
        </p:txBody>
      </p:sp>
      <p:sp>
        <p:nvSpPr>
          <p:cNvPr id="7" name="Segnaposto data 6"/>
          <p:cNvSpPr>
            <a:spLocks noGrp="1"/>
          </p:cNvSpPr>
          <p:nvPr>
            <p:ph type="dt" sz="half" idx="10"/>
          </p:nvPr>
        </p:nvSpPr>
        <p:spPr/>
        <p:txBody>
          <a:bodyPr/>
          <a:lstStyle/>
          <a:p>
            <a:fld id="{FF7FDE3B-1758-4E85-A942-FCB6FB9EF328}" type="datetime1">
              <a:rPr lang="it-IT" smtClean="0"/>
              <a:pPr/>
              <a:t>16/06/2016</a:t>
            </a:fld>
            <a:endParaRPr lang="it-IT"/>
          </a:p>
        </p:txBody>
      </p:sp>
      <p:sp>
        <p:nvSpPr>
          <p:cNvPr id="8" name="Segnaposto piè di pagina 7"/>
          <p:cNvSpPr>
            <a:spLocks noGrp="1"/>
          </p:cNvSpPr>
          <p:nvPr>
            <p:ph type="ftr" sz="quarter" idx="11"/>
          </p:nvPr>
        </p:nvSpPr>
        <p:spPr/>
        <p:txBody>
          <a:bodyPr/>
          <a:lstStyle/>
          <a:p>
            <a:r>
              <a:rPr lang="it-IT" smtClean="0"/>
              <a:t>Riccardo Rifici - Direzione Generale Clima ed energia</a:t>
            </a:r>
            <a:endParaRPr lang="it-IT"/>
          </a:p>
        </p:txBody>
      </p:sp>
      <p:sp>
        <p:nvSpPr>
          <p:cNvPr id="9" name="Segnaposto numero diapositiva 8"/>
          <p:cNvSpPr>
            <a:spLocks noGrp="1"/>
          </p:cNvSpPr>
          <p:nvPr>
            <p:ph type="sldNum" sz="quarter" idx="12"/>
          </p:nvPr>
        </p:nvSpPr>
        <p:spPr/>
        <p:txBody>
          <a:bodyPr/>
          <a:lstStyle/>
          <a:p>
            <a:fld id="{66A4C9C8-245A-4AB0-9AAC-4DB806397E19}" type="slidenum">
              <a:rPr lang="it-IT" smtClean="0"/>
              <a:pPr/>
              <a:t>‹N›</a:t>
            </a:fld>
            <a:endParaRPr lang="it-IT"/>
          </a:p>
        </p:txBody>
      </p:sp>
      <p:sp>
        <p:nvSpPr>
          <p:cNvPr id="11" name="Segnaposto contenuto 10"/>
          <p:cNvSpPr>
            <a:spLocks noGrp="1"/>
          </p:cNvSpPr>
          <p:nvPr>
            <p:ph sz="quarter" idx="2"/>
          </p:nvPr>
        </p:nvSpPr>
        <p:spPr>
          <a:xfrm>
            <a:off x="457200"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quarter" idx="4"/>
          </p:nvPr>
        </p:nvSpPr>
        <p:spPr>
          <a:xfrm>
            <a:off x="4371975"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2" name="Segnaposto tes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
        <p:nvSpPr>
          <p:cNvPr id="14" name="Segnaposto tes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6" name="Segnaposto data 5"/>
          <p:cNvSpPr>
            <a:spLocks noGrp="1"/>
          </p:cNvSpPr>
          <p:nvPr>
            <p:ph type="dt" sz="half" idx="10"/>
          </p:nvPr>
        </p:nvSpPr>
        <p:spPr/>
        <p:txBody>
          <a:bodyPr rtlCol="0"/>
          <a:lstStyle/>
          <a:p>
            <a:fld id="{52FCB336-2E25-46FA-9CFA-D21F8EE1202E}" type="datetime1">
              <a:rPr lang="it-IT" smtClean="0"/>
              <a:pPr/>
              <a:t>16/06/2016</a:t>
            </a:fld>
            <a:endParaRPr lang="it-IT"/>
          </a:p>
        </p:txBody>
      </p:sp>
      <p:sp>
        <p:nvSpPr>
          <p:cNvPr id="7" name="Segnaposto numero diapositiva 6"/>
          <p:cNvSpPr>
            <a:spLocks noGrp="1"/>
          </p:cNvSpPr>
          <p:nvPr>
            <p:ph type="sldNum" sz="quarter" idx="11"/>
          </p:nvPr>
        </p:nvSpPr>
        <p:spPr/>
        <p:txBody>
          <a:bodyPr rtlCol="0"/>
          <a:lstStyle/>
          <a:p>
            <a:fld id="{66A4C9C8-245A-4AB0-9AAC-4DB806397E19}" type="slidenum">
              <a:rPr lang="it-IT" smtClean="0"/>
              <a:pPr/>
              <a:t>‹N›</a:t>
            </a:fld>
            <a:endParaRPr lang="it-IT"/>
          </a:p>
        </p:txBody>
      </p:sp>
      <p:sp>
        <p:nvSpPr>
          <p:cNvPr id="8" name="Segnaposto piè di pagina 7"/>
          <p:cNvSpPr>
            <a:spLocks noGrp="1"/>
          </p:cNvSpPr>
          <p:nvPr>
            <p:ph type="ftr" sz="quarter" idx="12"/>
          </p:nvPr>
        </p:nvSpPr>
        <p:spPr/>
        <p:txBody>
          <a:bodyPr rtlCol="0"/>
          <a:lstStyle/>
          <a:p>
            <a:r>
              <a:rPr lang="it-IT" smtClean="0"/>
              <a:t>Riccardo Rifici - Direzione Generale Clima ed energia</a:t>
            </a:r>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6B2A3B6-B68C-4C37-966A-A6C2470B3849}" type="datetime1">
              <a:rPr lang="it-IT" smtClean="0"/>
              <a:pPr/>
              <a:t>16/06/2016</a:t>
            </a:fld>
            <a:endParaRPr lang="it-IT"/>
          </a:p>
        </p:txBody>
      </p:sp>
      <p:sp>
        <p:nvSpPr>
          <p:cNvPr id="3" name="Segnaposto piè di pagina 2"/>
          <p:cNvSpPr>
            <a:spLocks noGrp="1"/>
          </p:cNvSpPr>
          <p:nvPr>
            <p:ph type="ftr" sz="quarter" idx="11"/>
          </p:nvPr>
        </p:nvSpPr>
        <p:spPr/>
        <p:txBody>
          <a:bodyPr/>
          <a:lstStyle/>
          <a:p>
            <a:r>
              <a:rPr lang="it-IT" smtClean="0"/>
              <a:t>Riccardo Rifici - Direzione Generale Clima ed energia</a:t>
            </a:r>
            <a:endParaRPr lang="it-IT"/>
          </a:p>
        </p:txBody>
      </p:sp>
      <p:sp>
        <p:nvSpPr>
          <p:cNvPr id="4" name="Segnaposto numero diapositiva 3"/>
          <p:cNvSpPr>
            <a:spLocks noGrp="1"/>
          </p:cNvSpPr>
          <p:nvPr>
            <p:ph type="sldNum" sz="quarter" idx="12"/>
          </p:nvPr>
        </p:nvSpPr>
        <p:spPr/>
        <p:txBody>
          <a:bodyPr/>
          <a:lstStyle/>
          <a:p>
            <a:fld id="{66A4C9C8-245A-4AB0-9AAC-4DB806397E1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o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8" name="Connettore 1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ttore 1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ttore 1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tango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egnaposto contenuto 17"/>
          <p:cNvSpPr>
            <a:spLocks noGrp="1"/>
          </p:cNvSpPr>
          <p:nvPr>
            <p:ph sz="quarter" idx="1"/>
          </p:nvPr>
        </p:nvSpPr>
        <p:spPr>
          <a:xfrm>
            <a:off x="304800" y="274320"/>
            <a:ext cx="5638800" cy="6327648"/>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4"/>
          </p:nvPr>
        </p:nvSpPr>
        <p:spPr/>
        <p:txBody>
          <a:bodyPr rtlCol="0"/>
          <a:lstStyle/>
          <a:p>
            <a:fld id="{93F2797A-CE36-49EB-A1B0-19318C0A2BC7}" type="datetime1">
              <a:rPr lang="it-IT" smtClean="0"/>
              <a:pPr/>
              <a:t>16/06/2016</a:t>
            </a:fld>
            <a:endParaRPr lang="it-IT"/>
          </a:p>
        </p:txBody>
      </p:sp>
      <p:sp>
        <p:nvSpPr>
          <p:cNvPr id="22" name="Segnaposto numero diapositiva 21"/>
          <p:cNvSpPr>
            <a:spLocks noGrp="1"/>
          </p:cNvSpPr>
          <p:nvPr>
            <p:ph type="sldNum" sz="quarter" idx="15"/>
          </p:nvPr>
        </p:nvSpPr>
        <p:spPr/>
        <p:txBody>
          <a:bodyPr rtlCol="0"/>
          <a:lstStyle/>
          <a:p>
            <a:fld id="{66A4C9C8-245A-4AB0-9AAC-4DB806397E19}" type="slidenum">
              <a:rPr lang="it-IT" smtClean="0"/>
              <a:pPr/>
              <a:t>‹N›</a:t>
            </a:fld>
            <a:endParaRPr lang="it-IT"/>
          </a:p>
        </p:txBody>
      </p:sp>
      <p:sp>
        <p:nvSpPr>
          <p:cNvPr id="23" name="Segnaposto piè di pagina 22"/>
          <p:cNvSpPr>
            <a:spLocks noGrp="1"/>
          </p:cNvSpPr>
          <p:nvPr>
            <p:ph type="ftr" sz="quarter" idx="16"/>
          </p:nvPr>
        </p:nvSpPr>
        <p:spPr/>
        <p:txBody>
          <a:bodyPr rtlCol="0"/>
          <a:lstStyle/>
          <a:p>
            <a:r>
              <a:rPr lang="it-IT" smtClean="0"/>
              <a:t>Riccardo Rifici - Direzione Generale Clima ed energia</a:t>
            </a:r>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Connettore 1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olo 1"/>
          <p:cNvSpPr>
            <a:spLocks noGrp="1"/>
          </p:cNvSpPr>
          <p:nvPr>
            <p:ph type="title"/>
          </p:nvPr>
        </p:nvSpPr>
        <p:spPr>
          <a:xfrm rot="5400000">
            <a:off x="3350133" y="3200400"/>
            <a:ext cx="6309360" cy="457200"/>
          </a:xfrm>
        </p:spPr>
        <p:txBody>
          <a:bodyPr anchor="b"/>
          <a:lstStyle>
            <a:lvl1pPr algn="l">
              <a:buNone/>
              <a:defRPr sz="2000" b="1"/>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10" name="Connettore 1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tango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ttore 1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ttore 1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ttore 1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egnaposto data 16"/>
          <p:cNvSpPr>
            <a:spLocks noGrp="1"/>
          </p:cNvSpPr>
          <p:nvPr>
            <p:ph type="dt" sz="half" idx="10"/>
          </p:nvPr>
        </p:nvSpPr>
        <p:spPr/>
        <p:txBody>
          <a:bodyPr rtlCol="0"/>
          <a:lstStyle/>
          <a:p>
            <a:fld id="{640FD889-DF21-48E8-A8A6-1F9E29E423C0}" type="datetime1">
              <a:rPr lang="it-IT" smtClean="0"/>
              <a:pPr/>
              <a:t>16/06/2016</a:t>
            </a:fld>
            <a:endParaRPr lang="it-IT"/>
          </a:p>
        </p:txBody>
      </p:sp>
      <p:sp>
        <p:nvSpPr>
          <p:cNvPr id="18" name="Segnaposto numero diapositiva 17"/>
          <p:cNvSpPr>
            <a:spLocks noGrp="1"/>
          </p:cNvSpPr>
          <p:nvPr>
            <p:ph type="sldNum" sz="quarter" idx="11"/>
          </p:nvPr>
        </p:nvSpPr>
        <p:spPr/>
        <p:txBody>
          <a:bodyPr rtlCol="0"/>
          <a:lstStyle/>
          <a:p>
            <a:fld id="{66A4C9C8-245A-4AB0-9AAC-4DB806397E19}" type="slidenum">
              <a:rPr lang="it-IT" smtClean="0"/>
              <a:pPr/>
              <a:t>‹N›</a:t>
            </a:fld>
            <a:endParaRPr lang="it-IT"/>
          </a:p>
        </p:txBody>
      </p:sp>
      <p:sp>
        <p:nvSpPr>
          <p:cNvPr id="21" name="Segnaposto piè di pagina 20"/>
          <p:cNvSpPr>
            <a:spLocks noGrp="1"/>
          </p:cNvSpPr>
          <p:nvPr>
            <p:ph type="ftr" sz="quarter" idx="12"/>
          </p:nvPr>
        </p:nvSpPr>
        <p:spPr/>
        <p:txBody>
          <a:bodyPr rtlCol="0"/>
          <a:lstStyle/>
          <a:p>
            <a:r>
              <a:rPr lang="it-IT" smtClean="0"/>
              <a:t>Riccardo Rifici - Direzione Generale Clima ed energia</a:t>
            </a: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ttore 1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egnaposto titolo 21"/>
          <p:cNvSpPr>
            <a:spLocks noGrp="1"/>
          </p:cNvSpPr>
          <p:nvPr>
            <p:ph type="title"/>
          </p:nvPr>
        </p:nvSpPr>
        <p:spPr>
          <a:xfrm>
            <a:off x="457200" y="274638"/>
            <a:ext cx="7467600" cy="1143000"/>
          </a:xfrm>
          <a:prstGeom prst="rect">
            <a:avLst/>
          </a:prstGeom>
        </p:spPr>
        <p:txBody>
          <a:bodyPr vert="horz" anchor="b">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93DFC11-130E-4F42-B95A-21ED6BB49CE5}" type="datetime1">
              <a:rPr lang="it-IT" smtClean="0"/>
              <a:pPr/>
              <a:t>16/06/2016</a:t>
            </a:fld>
            <a:endParaRPr lang="it-IT"/>
          </a:p>
        </p:txBody>
      </p:sp>
      <p:sp>
        <p:nvSpPr>
          <p:cNvPr id="3" name="Segnaposto piè di pagina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it-IT" smtClean="0"/>
              <a:t>Riccardo Rifici - Direzione Generale Clima ed energia</a:t>
            </a:r>
            <a:endParaRPr lang="it-IT"/>
          </a:p>
        </p:txBody>
      </p:sp>
      <p:sp>
        <p:nvSpPr>
          <p:cNvPr id="7" name="Connettore 1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ttore 1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tango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egnaposto numero diapos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6A4C9C8-245A-4AB0-9AAC-4DB806397E19}"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GPP@minambiente.it" TargetMode="External"/><Relationship Id="rId2" Type="http://schemas.openxmlformats.org/officeDocument/2006/relationships/hyperlink" Target="http://www.minambiente.it/pagina/gpp-acquisti-verdi" TargetMode="External"/><Relationship Id="rId1" Type="http://schemas.openxmlformats.org/officeDocument/2006/relationships/slideLayout" Target="../slideLayouts/slideLayout2.xml"/><Relationship Id="rId4" Type="http://schemas.openxmlformats.org/officeDocument/2006/relationships/hyperlink" Target="mailto:Rifici.riccardo@minambiente.i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87624" y="1772816"/>
            <a:ext cx="7560840" cy="1296144"/>
          </a:xfrm>
        </p:spPr>
        <p:txBody>
          <a:bodyPr>
            <a:noAutofit/>
          </a:bodyPr>
          <a:lstStyle/>
          <a:p>
            <a:r>
              <a:rPr lang="it-IT" sz="3200" dirty="0" smtClean="0"/>
              <a:t>Il Piano d’azione nazionale GPP e il “collegato ambientale”</a:t>
            </a:r>
            <a:endParaRPr lang="it-IT" sz="3200" dirty="0"/>
          </a:p>
        </p:txBody>
      </p:sp>
      <p:sp>
        <p:nvSpPr>
          <p:cNvPr id="3" name="Sottotitolo 2"/>
          <p:cNvSpPr>
            <a:spLocks noGrp="1"/>
          </p:cNvSpPr>
          <p:nvPr>
            <p:ph type="subTitle" idx="1"/>
          </p:nvPr>
        </p:nvSpPr>
        <p:spPr>
          <a:xfrm>
            <a:off x="1259632" y="3212976"/>
            <a:ext cx="7416824" cy="2088232"/>
          </a:xfrm>
        </p:spPr>
        <p:txBody>
          <a:bodyPr>
            <a:normAutofit/>
          </a:bodyPr>
          <a:lstStyle/>
          <a:p>
            <a:pPr algn="ctr"/>
            <a:r>
              <a:rPr lang="it-IT" sz="2400" dirty="0" smtClean="0"/>
              <a:t>Il ruolo del GPP per le strategie di politica ambientale alla luce della legge 221/2015 e del codice</a:t>
            </a:r>
          </a:p>
          <a:p>
            <a:pPr algn="ctr"/>
            <a:endParaRPr lang="it-IT" dirty="0" smtClean="0"/>
          </a:p>
          <a:p>
            <a:pPr algn="ctr"/>
            <a:r>
              <a:rPr lang="it-IT" dirty="0" smtClean="0"/>
              <a:t>Venezia 17 maggio 2016</a:t>
            </a:r>
          </a:p>
          <a:p>
            <a:endParaRPr lang="it-IT" dirty="0"/>
          </a:p>
        </p:txBody>
      </p:sp>
      <p:pic>
        <p:nvPicPr>
          <p:cNvPr id="4" name="Immagine 3" descr="Ministero_Ambiente_CMYK_pos.jpg"/>
          <p:cNvPicPr>
            <a:picLocks noChangeAspect="1"/>
          </p:cNvPicPr>
          <p:nvPr/>
        </p:nvPicPr>
        <p:blipFill>
          <a:blip r:embed="rId2" cstate="print"/>
          <a:stretch>
            <a:fillRect/>
          </a:stretch>
        </p:blipFill>
        <p:spPr>
          <a:xfrm>
            <a:off x="3419872" y="404664"/>
            <a:ext cx="2022676" cy="129614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7467600" cy="634082"/>
          </a:xfrm>
        </p:spPr>
        <p:txBody>
          <a:bodyPr>
            <a:normAutofit/>
          </a:bodyPr>
          <a:lstStyle/>
          <a:p>
            <a:pPr algn="ctr"/>
            <a:r>
              <a:rPr lang="it-IT" dirty="0" smtClean="0"/>
              <a:t>I lavori in corso</a:t>
            </a:r>
            <a:endParaRPr lang="it-IT" dirty="0"/>
          </a:p>
        </p:txBody>
      </p:sp>
      <p:sp>
        <p:nvSpPr>
          <p:cNvPr id="5" name="Segnaposto contenuto 4"/>
          <p:cNvSpPr>
            <a:spLocks noGrp="1"/>
          </p:cNvSpPr>
          <p:nvPr>
            <p:ph sz="quarter" idx="1"/>
          </p:nvPr>
        </p:nvSpPr>
        <p:spPr>
          <a:xfrm>
            <a:off x="457200" y="1268760"/>
            <a:ext cx="7859216" cy="5205192"/>
          </a:xfrm>
        </p:spPr>
        <p:txBody>
          <a:bodyPr/>
          <a:lstStyle/>
          <a:p>
            <a:r>
              <a:rPr lang="it-IT" dirty="0" smtClean="0"/>
              <a:t>I CAM in revisione:</a:t>
            </a:r>
          </a:p>
          <a:p>
            <a:pPr lvl="1"/>
            <a:r>
              <a:rPr lang="it-IT" dirty="0" smtClean="0"/>
              <a:t>Illuminazione pubblica, </a:t>
            </a:r>
          </a:p>
          <a:p>
            <a:pPr lvl="1"/>
            <a:r>
              <a:rPr lang="it-IT" dirty="0" smtClean="0"/>
              <a:t>prodotti tessili, </a:t>
            </a:r>
          </a:p>
          <a:p>
            <a:pPr lvl="1"/>
            <a:r>
              <a:rPr lang="it-IT" dirty="0" smtClean="0"/>
              <a:t>arredi per ufficio</a:t>
            </a:r>
          </a:p>
          <a:p>
            <a:r>
              <a:rPr lang="it-IT" dirty="0" smtClean="0"/>
              <a:t>Nuovi CAM in lavorazione</a:t>
            </a:r>
          </a:p>
          <a:p>
            <a:pPr lvl="1"/>
            <a:r>
              <a:rPr lang="it-IT" dirty="0" smtClean="0"/>
              <a:t>Servizi di pulizia in ambito ospedaliero, </a:t>
            </a:r>
          </a:p>
          <a:p>
            <a:pPr lvl="1"/>
            <a:r>
              <a:rPr lang="it-IT" dirty="0" smtClean="0"/>
              <a:t>Strade, </a:t>
            </a:r>
          </a:p>
          <a:p>
            <a:pPr lvl="1"/>
            <a:r>
              <a:rPr lang="it-IT" dirty="0" smtClean="0"/>
              <a:t>Calzature,  </a:t>
            </a:r>
            <a:endParaRPr lang="it-IT" dirty="0"/>
          </a:p>
        </p:txBody>
      </p:sp>
      <p:sp>
        <p:nvSpPr>
          <p:cNvPr id="4" name="Segnaposto numero diapositiva 3"/>
          <p:cNvSpPr>
            <a:spLocks noGrp="1"/>
          </p:cNvSpPr>
          <p:nvPr>
            <p:ph type="sldNum" sz="quarter" idx="15"/>
          </p:nvPr>
        </p:nvSpPr>
        <p:spPr/>
        <p:txBody>
          <a:bodyPr/>
          <a:lstStyle/>
          <a:p>
            <a:fld id="{66A4C9C8-245A-4AB0-9AAC-4DB806397E19}" type="slidenum">
              <a:rPr lang="it-IT" smtClean="0"/>
              <a:pPr/>
              <a:t>10</a:t>
            </a:fld>
            <a:endParaRPr lang="it-IT"/>
          </a:p>
        </p:txBody>
      </p:sp>
      <p:sp>
        <p:nvSpPr>
          <p:cNvPr id="7" name="Segnaposto piè di pagina 6"/>
          <p:cNvSpPr>
            <a:spLocks noGrp="1"/>
          </p:cNvSpPr>
          <p:nvPr>
            <p:ph type="ftr" sz="quarter" idx="16"/>
          </p:nvPr>
        </p:nvSpPr>
        <p:spPr>
          <a:xfrm>
            <a:off x="2771800" y="6407944"/>
            <a:ext cx="3958953" cy="365125"/>
          </a:xfrm>
        </p:spPr>
        <p:txBody>
          <a:bodyPr/>
          <a:lstStyle/>
          <a:p>
            <a:r>
              <a:rPr lang="it-IT" dirty="0" smtClean="0"/>
              <a:t>Riccardo </a:t>
            </a:r>
            <a:r>
              <a:rPr lang="it-IT" dirty="0" err="1" smtClean="0"/>
              <a:t>Rifici</a:t>
            </a:r>
            <a:r>
              <a:rPr lang="it-IT" dirty="0" smtClean="0"/>
              <a:t> - Direzione Generale Clima ed energia</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7467600" cy="994122"/>
          </a:xfrm>
        </p:spPr>
        <p:txBody>
          <a:bodyPr>
            <a:normAutofit fontScale="90000"/>
          </a:bodyPr>
          <a:lstStyle/>
          <a:p>
            <a:pPr algn="ctr"/>
            <a:r>
              <a:rPr lang="it-IT" dirty="0" smtClean="0"/>
              <a:t>Qualche riflessione sul lavoro fatto: </a:t>
            </a:r>
            <a:br>
              <a:rPr lang="it-IT" dirty="0" smtClean="0"/>
            </a:br>
            <a:r>
              <a:rPr lang="it-IT" dirty="0" smtClean="0"/>
              <a:t>gli aspetti positivi</a:t>
            </a:r>
            <a:endParaRPr lang="it-IT" dirty="0"/>
          </a:p>
        </p:txBody>
      </p:sp>
      <p:sp>
        <p:nvSpPr>
          <p:cNvPr id="3" name="Segnaposto contenuto 2"/>
          <p:cNvSpPr>
            <a:spLocks noGrp="1"/>
          </p:cNvSpPr>
          <p:nvPr>
            <p:ph sz="quarter" idx="1"/>
          </p:nvPr>
        </p:nvSpPr>
        <p:spPr>
          <a:xfrm>
            <a:off x="179512" y="1340768"/>
            <a:ext cx="8424936" cy="5133184"/>
          </a:xfrm>
        </p:spPr>
        <p:txBody>
          <a:bodyPr>
            <a:normAutofit fontScale="92500" lnSpcReduction="10000"/>
          </a:bodyPr>
          <a:lstStyle/>
          <a:p>
            <a:pPr algn="just"/>
            <a:r>
              <a:rPr lang="it-IT" sz="3000" dirty="0" smtClean="0"/>
              <a:t>il lavoro fatto consente a tutte le centrali di acquisto di migliorare complessivamente (non solo ambientalmente) i propri acquisti;</a:t>
            </a:r>
          </a:p>
          <a:p>
            <a:pPr algn="just"/>
            <a:r>
              <a:rPr lang="it-IT" sz="3000" dirty="0" smtClean="0"/>
              <a:t>Fornisce un strumento potente per l’affermarsi di servizi, prodotti e produttori migliori e più competitivi</a:t>
            </a:r>
          </a:p>
          <a:p>
            <a:pPr algn="just"/>
            <a:r>
              <a:rPr lang="it-IT" sz="3000" dirty="0" smtClean="0"/>
              <a:t>Permette di rafforzare alcune politiche ambientali cruciali (efficienza energetica, riduzione dei rifiuti e riutilizzo di materia, riduzione delle emissioni inquinanti)</a:t>
            </a:r>
          </a:p>
          <a:p>
            <a:pPr algn="just"/>
            <a:r>
              <a:rPr lang="it-IT" sz="3000" dirty="0" smtClean="0"/>
              <a:t>Permette di rafforzare anche l’attenzione alle problematiche sociali </a:t>
            </a:r>
          </a:p>
        </p:txBody>
      </p:sp>
      <p:sp>
        <p:nvSpPr>
          <p:cNvPr id="4" name="Segnaposto numero diapositiva 3"/>
          <p:cNvSpPr>
            <a:spLocks noGrp="1"/>
          </p:cNvSpPr>
          <p:nvPr>
            <p:ph type="sldNum" sz="quarter" idx="15"/>
          </p:nvPr>
        </p:nvSpPr>
        <p:spPr/>
        <p:txBody>
          <a:bodyPr/>
          <a:lstStyle/>
          <a:p>
            <a:fld id="{66A4C9C8-245A-4AB0-9AAC-4DB806397E19}" type="slidenum">
              <a:rPr lang="it-IT" smtClean="0"/>
              <a:pPr/>
              <a:t>11</a:t>
            </a:fld>
            <a:endParaRPr lang="it-IT"/>
          </a:p>
        </p:txBody>
      </p:sp>
      <p:sp>
        <p:nvSpPr>
          <p:cNvPr id="5" name="Segnaposto piè di pagina 4"/>
          <p:cNvSpPr>
            <a:spLocks noGrp="1"/>
          </p:cNvSpPr>
          <p:nvPr>
            <p:ph type="ftr" sz="quarter" idx="16"/>
          </p:nvPr>
        </p:nvSpPr>
        <p:spPr>
          <a:xfrm>
            <a:off x="3131840" y="6407944"/>
            <a:ext cx="3598913" cy="365125"/>
          </a:xfrm>
        </p:spPr>
        <p:txBody>
          <a:bodyPr/>
          <a:lstStyle/>
          <a:p>
            <a:r>
              <a:rPr lang="it-IT" dirty="0" smtClean="0"/>
              <a:t>Riccardo </a:t>
            </a:r>
            <a:r>
              <a:rPr lang="it-IT" dirty="0" err="1" smtClean="0"/>
              <a:t>Rifici</a:t>
            </a:r>
            <a:r>
              <a:rPr lang="it-IT" dirty="0" smtClean="0"/>
              <a:t> - Direzione Generale Clima ed energia</a:t>
            </a:r>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rmAutofit/>
          </a:bodyPr>
          <a:lstStyle/>
          <a:p>
            <a:r>
              <a:rPr lang="it-IT" dirty="0" smtClean="0"/>
              <a:t>Qualche riflessione sul lavoro fatto: gli aspetti ancora carenti</a:t>
            </a:r>
            <a:endParaRPr lang="it-IT" dirty="0"/>
          </a:p>
        </p:txBody>
      </p:sp>
      <p:sp>
        <p:nvSpPr>
          <p:cNvPr id="2" name="Segnaposto contenuto 1"/>
          <p:cNvSpPr>
            <a:spLocks noGrp="1"/>
          </p:cNvSpPr>
          <p:nvPr>
            <p:ph sz="quarter" idx="1"/>
          </p:nvPr>
        </p:nvSpPr>
        <p:spPr>
          <a:xfrm>
            <a:off x="457200" y="1481328"/>
            <a:ext cx="8291264" cy="4755984"/>
          </a:xfrm>
        </p:spPr>
        <p:txBody>
          <a:bodyPr>
            <a:normAutofit fontScale="77500" lnSpcReduction="20000"/>
          </a:bodyPr>
          <a:lstStyle/>
          <a:p>
            <a:r>
              <a:rPr lang="it-IT" sz="3000" dirty="0" smtClean="0"/>
              <a:t>Molte stazioni appaltanti non sono ancora sufficientemente preparate ad applicare i CAM</a:t>
            </a:r>
          </a:p>
          <a:p>
            <a:r>
              <a:rPr lang="it-IT" sz="3000" dirty="0" smtClean="0"/>
              <a:t>Solo alcune regioni hanno un piano per l’applicazione del GPP</a:t>
            </a:r>
          </a:p>
          <a:p>
            <a:r>
              <a:rPr lang="it-IT" sz="3000" dirty="0" smtClean="0"/>
              <a:t>I produttori (soprattutto i piccoli) non sono abbastanza informati e quindi non sono abbastanza preparati a partecipare alle gare </a:t>
            </a:r>
          </a:p>
          <a:p>
            <a:r>
              <a:rPr lang="it-IT" sz="3000" dirty="0" smtClean="0"/>
              <a:t>È necessario un maggior contributo da parte delle associazioni di categoria</a:t>
            </a:r>
          </a:p>
          <a:p>
            <a:r>
              <a:rPr lang="it-IT" sz="3000" dirty="0" smtClean="0"/>
              <a:t>Non siamo ancora riusciti a mettere a punto un efficace sistema di monitoraggio</a:t>
            </a:r>
          </a:p>
          <a:p>
            <a:r>
              <a:rPr lang="it-IT" sz="3000" dirty="0" smtClean="0"/>
              <a:t>Alcuni aspetti delle attività delle centrali d’acquisto vanno migliorati (MEPA, maggiore attenzione alle caratteristiche del nostro settore produttivo)</a:t>
            </a:r>
          </a:p>
        </p:txBody>
      </p:sp>
      <p:sp>
        <p:nvSpPr>
          <p:cNvPr id="4" name="Segnaposto numero diapositiva 3"/>
          <p:cNvSpPr>
            <a:spLocks noGrp="1"/>
          </p:cNvSpPr>
          <p:nvPr>
            <p:ph type="sldNum" sz="quarter" idx="15"/>
          </p:nvPr>
        </p:nvSpPr>
        <p:spPr/>
        <p:txBody>
          <a:bodyPr/>
          <a:lstStyle/>
          <a:p>
            <a:fld id="{66A4C9C8-245A-4AB0-9AAC-4DB806397E19}" type="slidenum">
              <a:rPr lang="it-IT" smtClean="0"/>
              <a:pPr/>
              <a:t>12</a:t>
            </a:fld>
            <a:endParaRPr lang="it-IT"/>
          </a:p>
        </p:txBody>
      </p:sp>
      <p:sp>
        <p:nvSpPr>
          <p:cNvPr id="3" name="Segnaposto piè di pagina 2"/>
          <p:cNvSpPr>
            <a:spLocks noGrp="1"/>
          </p:cNvSpPr>
          <p:nvPr>
            <p:ph type="ftr" sz="quarter" idx="16"/>
          </p:nvPr>
        </p:nvSpPr>
        <p:spPr>
          <a:xfrm>
            <a:off x="3419872" y="6407944"/>
            <a:ext cx="4104456" cy="365125"/>
          </a:xfrm>
        </p:spPr>
        <p:txBody>
          <a:bodyPr/>
          <a:lstStyle/>
          <a:p>
            <a:r>
              <a:rPr lang="it-IT" dirty="0" smtClean="0"/>
              <a:t>Riccardo </a:t>
            </a:r>
            <a:r>
              <a:rPr lang="it-IT" dirty="0" err="1" smtClean="0"/>
              <a:t>Rifici</a:t>
            </a:r>
            <a:r>
              <a:rPr lang="it-IT" dirty="0" smtClean="0"/>
              <a:t> - Direzione Generale Clima ed energia</a:t>
            </a: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457200" y="274638"/>
            <a:ext cx="7467600" cy="634082"/>
          </a:xfrm>
        </p:spPr>
        <p:txBody>
          <a:bodyPr>
            <a:normAutofit/>
          </a:bodyPr>
          <a:lstStyle/>
          <a:p>
            <a:pPr algn="ctr"/>
            <a:r>
              <a:rPr lang="it-IT" dirty="0" smtClean="0"/>
              <a:t>Gli impegni futuri</a:t>
            </a:r>
            <a:endParaRPr lang="it-IT" dirty="0"/>
          </a:p>
        </p:txBody>
      </p:sp>
      <p:sp>
        <p:nvSpPr>
          <p:cNvPr id="2" name="Segnaposto contenuto 1"/>
          <p:cNvSpPr>
            <a:spLocks noGrp="1"/>
          </p:cNvSpPr>
          <p:nvPr>
            <p:ph sz="quarter" idx="1"/>
          </p:nvPr>
        </p:nvSpPr>
        <p:spPr>
          <a:xfrm>
            <a:off x="251520" y="1052736"/>
            <a:ext cx="8568952" cy="5421216"/>
          </a:xfrm>
        </p:spPr>
        <p:txBody>
          <a:bodyPr>
            <a:normAutofit/>
          </a:bodyPr>
          <a:lstStyle/>
          <a:p>
            <a:pPr lvl="1"/>
            <a:r>
              <a:rPr lang="it-IT" sz="2400" dirty="0" smtClean="0"/>
              <a:t>Migliorare le attività di comunicazione e formazione per l’applicazione del PAN GPP e dei CAM, rivolta, sia alla PA, che agli operatori privati (si cercherà di lavorare tramite il PON </a:t>
            </a:r>
            <a:r>
              <a:rPr lang="it-IT" sz="2400" dirty="0" err="1" smtClean="0"/>
              <a:t>Governace</a:t>
            </a:r>
            <a:r>
              <a:rPr lang="it-IT" sz="2400" dirty="0" smtClean="0"/>
              <a:t>)</a:t>
            </a:r>
          </a:p>
          <a:p>
            <a:pPr lvl="1"/>
            <a:r>
              <a:rPr lang="it-IT" sz="2400" dirty="0" smtClean="0"/>
              <a:t>Diffondere le “buone pratiche”, già messe in atto da alcune regioni, in tutta Italia.</a:t>
            </a:r>
          </a:p>
          <a:p>
            <a:pPr lvl="1"/>
            <a:r>
              <a:rPr lang="it-IT" sz="2400" dirty="0" smtClean="0"/>
              <a:t>Rivedere i CAM esistenti.</a:t>
            </a:r>
          </a:p>
          <a:p>
            <a:pPr lvl="1"/>
            <a:r>
              <a:rPr lang="it-IT" sz="2400" dirty="0" smtClean="0"/>
              <a:t>Approfondire il rapporto con le associazioni di categoria per fare emergere proposte innovative</a:t>
            </a:r>
          </a:p>
          <a:p>
            <a:pPr lvl="1"/>
            <a:r>
              <a:rPr lang="it-IT" sz="2400" dirty="0" smtClean="0"/>
              <a:t>Approfondire la collaborazione con ANAC</a:t>
            </a:r>
          </a:p>
          <a:p>
            <a:pPr lvl="1"/>
            <a:r>
              <a:rPr lang="it-IT" sz="2400" dirty="0" smtClean="0"/>
              <a:t>Integrare il ruolo del GPP nell’ambito del Piano SCP</a:t>
            </a:r>
          </a:p>
        </p:txBody>
      </p:sp>
      <p:sp>
        <p:nvSpPr>
          <p:cNvPr id="5" name="Segnaposto numero diapositiva 4"/>
          <p:cNvSpPr>
            <a:spLocks noGrp="1"/>
          </p:cNvSpPr>
          <p:nvPr>
            <p:ph type="sldNum" sz="quarter" idx="15"/>
          </p:nvPr>
        </p:nvSpPr>
        <p:spPr>
          <a:prstGeom prst="rect">
            <a:avLst/>
          </a:prstGeom>
        </p:spPr>
        <p:txBody>
          <a:bodyPr/>
          <a:lstStyle/>
          <a:p>
            <a:pPr>
              <a:defRPr/>
            </a:pPr>
            <a:fld id="{612CEAD3-7849-4F40-8A01-B2FCB977A8B4}" type="slidenum">
              <a:rPr lang="it-IT" smtClean="0"/>
              <a:pPr>
                <a:defRPr/>
              </a:pPr>
              <a:t>13</a:t>
            </a:fld>
            <a:endParaRPr lang="it-IT"/>
          </a:p>
        </p:txBody>
      </p:sp>
      <p:sp>
        <p:nvSpPr>
          <p:cNvPr id="4" name="Segnaposto piè di pagina 3"/>
          <p:cNvSpPr>
            <a:spLocks noGrp="1"/>
          </p:cNvSpPr>
          <p:nvPr>
            <p:ph type="ftr" sz="quarter" idx="16"/>
          </p:nvPr>
        </p:nvSpPr>
        <p:spPr>
          <a:xfrm>
            <a:off x="2627783" y="6408738"/>
            <a:ext cx="5040561" cy="365125"/>
          </a:xfrm>
          <a:prstGeom prst="rect">
            <a:avLst/>
          </a:prstGeom>
        </p:spPr>
        <p:txBody>
          <a:bodyPr/>
          <a:lstStyle/>
          <a:p>
            <a:pPr>
              <a:defRPr/>
            </a:pPr>
            <a:r>
              <a:rPr lang="it-IT" sz="1200" dirty="0" smtClean="0">
                <a:solidFill>
                  <a:schemeClr val="tx2"/>
                </a:solidFill>
              </a:rPr>
              <a:t>Riccardo Rifici - Direzione Generale Clima ed energia</a:t>
            </a:r>
            <a:endParaRPr lang="it-IT" sz="1200" dirty="0">
              <a:solidFill>
                <a:schemeClr val="tx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88640"/>
            <a:ext cx="7467600" cy="576064"/>
          </a:xfrm>
        </p:spPr>
        <p:txBody>
          <a:bodyPr>
            <a:noAutofit/>
          </a:bodyPr>
          <a:lstStyle/>
          <a:p>
            <a:pPr algn="ctr"/>
            <a:r>
              <a:rPr lang="it-IT" sz="3600" dirty="0" smtClean="0"/>
              <a:t>In particolare</a:t>
            </a:r>
            <a:endParaRPr lang="it-IT" sz="3600" dirty="0"/>
          </a:p>
        </p:txBody>
      </p:sp>
      <p:sp>
        <p:nvSpPr>
          <p:cNvPr id="5" name="Segnaposto contenuto 4"/>
          <p:cNvSpPr>
            <a:spLocks noGrp="1"/>
          </p:cNvSpPr>
          <p:nvPr>
            <p:ph sz="quarter" idx="1"/>
          </p:nvPr>
        </p:nvSpPr>
        <p:spPr>
          <a:xfrm>
            <a:off x="251520" y="836712"/>
            <a:ext cx="8352928" cy="5637240"/>
          </a:xfrm>
        </p:spPr>
        <p:txBody>
          <a:bodyPr>
            <a:normAutofit lnSpcReduction="10000"/>
          </a:bodyPr>
          <a:lstStyle/>
          <a:p>
            <a:pPr algn="just"/>
            <a:r>
              <a:rPr lang="it-IT" dirty="0" smtClean="0"/>
              <a:t>Per poter attuare efficacemente le azioni descritte nella precedente diapositiva  stiamo programmando, per i mesi di marzo e aprile:</a:t>
            </a:r>
          </a:p>
          <a:p>
            <a:pPr lvl="1" algn="just"/>
            <a:r>
              <a:rPr lang="it-IT" dirty="0" smtClean="0"/>
              <a:t>un incontro con le centrali di acquisto, </a:t>
            </a:r>
          </a:p>
          <a:p>
            <a:pPr lvl="1" algn="just"/>
            <a:r>
              <a:rPr lang="it-IT" dirty="0" smtClean="0"/>
              <a:t>un incontro con le regioni,</a:t>
            </a:r>
          </a:p>
          <a:p>
            <a:pPr lvl="1" algn="just"/>
            <a:r>
              <a:rPr lang="it-IT" dirty="0" smtClean="0"/>
              <a:t>un incontro con le ARPA,</a:t>
            </a:r>
          </a:p>
          <a:p>
            <a:pPr algn="just"/>
            <a:r>
              <a:rPr lang="it-IT" dirty="0" smtClean="0"/>
              <a:t>Successivamente, con il supporto delle regioni e ARPA vorremmo fare degli incontri, a livello locale, con le associazione dei produttori, sui diversi CAM.</a:t>
            </a:r>
          </a:p>
          <a:p>
            <a:pPr algn="just"/>
            <a:r>
              <a:rPr lang="it-IT" dirty="0" smtClean="0"/>
              <a:t>Cominceremo a confrontarci  (prima di tutto con gli altri Ministeri) sulle attività su “economia circolare”, uso efficiente delle risorse e “Consumo e produzione sostenibili”, che abbiamo iniziato ad impostare attraverso, un gruppo di lavoro “interdirezioni” del Ministero</a:t>
            </a:r>
          </a:p>
          <a:p>
            <a:pPr lvl="1"/>
            <a:endParaRPr lang="it-IT" dirty="0" smtClean="0"/>
          </a:p>
          <a:p>
            <a:endParaRPr lang="it-IT" dirty="0"/>
          </a:p>
        </p:txBody>
      </p:sp>
      <p:sp>
        <p:nvSpPr>
          <p:cNvPr id="4" name="Segnaposto numero diapositiva 3"/>
          <p:cNvSpPr>
            <a:spLocks noGrp="1"/>
          </p:cNvSpPr>
          <p:nvPr>
            <p:ph type="sldNum" sz="quarter" idx="15"/>
          </p:nvPr>
        </p:nvSpPr>
        <p:spPr/>
        <p:txBody>
          <a:bodyPr/>
          <a:lstStyle/>
          <a:p>
            <a:fld id="{66A4C9C8-245A-4AB0-9AAC-4DB806397E19}" type="slidenum">
              <a:rPr lang="it-IT" smtClean="0"/>
              <a:pPr/>
              <a:t>14</a:t>
            </a:fld>
            <a:endParaRPr lang="it-IT"/>
          </a:p>
        </p:txBody>
      </p:sp>
      <p:sp>
        <p:nvSpPr>
          <p:cNvPr id="3" name="Segnaposto piè di pagina 2"/>
          <p:cNvSpPr>
            <a:spLocks noGrp="1"/>
          </p:cNvSpPr>
          <p:nvPr>
            <p:ph type="ftr" sz="quarter" idx="16"/>
          </p:nvPr>
        </p:nvSpPr>
        <p:spPr>
          <a:xfrm>
            <a:off x="2123728" y="6492240"/>
            <a:ext cx="4267200" cy="365760"/>
          </a:xfrm>
        </p:spPr>
        <p:txBody>
          <a:bodyPr/>
          <a:lstStyle/>
          <a:p>
            <a:r>
              <a:rPr lang="it-IT" dirty="0" smtClean="0"/>
              <a:t>Riccardo </a:t>
            </a:r>
            <a:r>
              <a:rPr lang="it-IT" dirty="0" err="1" smtClean="0"/>
              <a:t>Rifici</a:t>
            </a:r>
            <a:r>
              <a:rPr lang="it-IT" dirty="0" smtClean="0"/>
              <a:t> - Direzione Generale Clima ed energia</a:t>
            </a:r>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7467600" cy="1066130"/>
          </a:xfrm>
        </p:spPr>
        <p:txBody>
          <a:bodyPr>
            <a:normAutofit/>
          </a:bodyPr>
          <a:lstStyle/>
          <a:p>
            <a:pPr algn="ctr"/>
            <a:r>
              <a:rPr lang="it-IT" dirty="0" smtClean="0"/>
              <a:t>GPP e le attività di carattere strategico</a:t>
            </a:r>
            <a:endParaRPr lang="it-IT" dirty="0"/>
          </a:p>
        </p:txBody>
      </p:sp>
      <p:sp>
        <p:nvSpPr>
          <p:cNvPr id="3" name="Segnaposto contenuto 2"/>
          <p:cNvSpPr>
            <a:spLocks noGrp="1"/>
          </p:cNvSpPr>
          <p:nvPr>
            <p:ph sz="quarter" idx="1"/>
          </p:nvPr>
        </p:nvSpPr>
        <p:spPr>
          <a:xfrm>
            <a:off x="251520" y="1340768"/>
            <a:ext cx="8352928" cy="5040560"/>
          </a:xfrm>
        </p:spPr>
        <p:txBody>
          <a:bodyPr>
            <a:normAutofit/>
          </a:bodyPr>
          <a:lstStyle/>
          <a:p>
            <a:pPr algn="just"/>
            <a:r>
              <a:rPr lang="it-IT" dirty="0" smtClean="0"/>
              <a:t>Le esperienze e i rapporti costruiti col GPP serviranno per fare il Piano d’azione nazionale su Consumo e Produzione Sostenibile”</a:t>
            </a:r>
          </a:p>
          <a:p>
            <a:pPr algn="just"/>
            <a:r>
              <a:rPr lang="it-IT" dirty="0" smtClean="0"/>
              <a:t>Partendo da quanto già fatto in passato, abbiamo iniziato attraverso, un gruppo di lavoro “interdirezioni” del Ministero, ad impostare il lavoro per il Piano SCP, che potrebbe diventare l’ambito in cui inserire le azioni per l’“economia circolare” e l’uso efficiente delle risorse </a:t>
            </a:r>
          </a:p>
          <a:p>
            <a:pPr algn="just"/>
            <a:r>
              <a:rPr lang="it-IT" dirty="0" smtClean="0"/>
              <a:t>Appena possibile inizieremo a confrontarci con le parti interessate (su alcuni temi ed attività abbiamo già iniziato il rapporto con gli altri Ministeri) </a:t>
            </a:r>
          </a:p>
          <a:p>
            <a:pPr algn="just"/>
            <a:endParaRPr lang="it-IT" dirty="0"/>
          </a:p>
        </p:txBody>
      </p:sp>
      <p:sp>
        <p:nvSpPr>
          <p:cNvPr id="4" name="Segnaposto numero diapositiva 3"/>
          <p:cNvSpPr>
            <a:spLocks noGrp="1"/>
          </p:cNvSpPr>
          <p:nvPr>
            <p:ph type="sldNum" sz="quarter" idx="15"/>
          </p:nvPr>
        </p:nvSpPr>
        <p:spPr/>
        <p:txBody>
          <a:bodyPr/>
          <a:lstStyle/>
          <a:p>
            <a:fld id="{66A4C9C8-245A-4AB0-9AAC-4DB806397E19}" type="slidenum">
              <a:rPr lang="it-IT" smtClean="0"/>
              <a:pPr/>
              <a:t>15</a:t>
            </a:fld>
            <a:endParaRPr lang="it-IT" dirty="0"/>
          </a:p>
        </p:txBody>
      </p:sp>
      <p:sp>
        <p:nvSpPr>
          <p:cNvPr id="5" name="Segnaposto piè di pagina 4"/>
          <p:cNvSpPr>
            <a:spLocks noGrp="1"/>
          </p:cNvSpPr>
          <p:nvPr>
            <p:ph type="ftr" sz="quarter" idx="16"/>
          </p:nvPr>
        </p:nvSpPr>
        <p:spPr>
          <a:xfrm>
            <a:off x="1295400" y="6400800"/>
            <a:ext cx="4788768" cy="274320"/>
          </a:xfrm>
        </p:spPr>
        <p:txBody>
          <a:bodyPr/>
          <a:lstStyle/>
          <a:p>
            <a:r>
              <a:rPr lang="it-IT" smtClean="0"/>
              <a:t>Riccardo Rifici - Direzione Generale Clima ed energia</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a:bodyPr>
          <a:lstStyle/>
          <a:p>
            <a:pPr algn="ctr"/>
            <a:r>
              <a:rPr lang="it-IT" sz="3200" dirty="0" smtClean="0"/>
              <a:t>Grazie per l’attenzione</a:t>
            </a:r>
            <a:r>
              <a:rPr lang="it-IT" dirty="0" smtClean="0"/>
              <a:t/>
            </a:r>
            <a:br>
              <a:rPr lang="it-IT" dirty="0" smtClean="0"/>
            </a:br>
            <a:endParaRPr lang="it-IT" dirty="0"/>
          </a:p>
        </p:txBody>
      </p:sp>
      <p:sp>
        <p:nvSpPr>
          <p:cNvPr id="7" name="Sottotitolo 6"/>
          <p:cNvSpPr>
            <a:spLocks noGrp="1"/>
          </p:cNvSpPr>
          <p:nvPr>
            <p:ph sz="quarter" idx="1"/>
          </p:nvPr>
        </p:nvSpPr>
        <p:spPr/>
        <p:txBody>
          <a:bodyPr>
            <a:normAutofit/>
          </a:bodyPr>
          <a:lstStyle/>
          <a:p>
            <a:pPr algn="ctr">
              <a:buNone/>
            </a:pPr>
            <a:r>
              <a:rPr lang="it-IT" sz="2800" dirty="0" smtClean="0">
                <a:hlinkClick r:id="rId2"/>
              </a:rPr>
              <a:t>Per informazioni</a:t>
            </a:r>
          </a:p>
          <a:p>
            <a:endParaRPr lang="it-IT" dirty="0" smtClean="0">
              <a:hlinkClick r:id="rId2"/>
            </a:endParaRPr>
          </a:p>
          <a:p>
            <a:pPr lvl="1"/>
            <a:r>
              <a:rPr lang="it-IT" dirty="0" smtClean="0">
                <a:hlinkClick r:id="rId2"/>
              </a:rPr>
              <a:t>http://www.minambiente.it/pagina/</a:t>
            </a:r>
            <a:r>
              <a:rPr lang="it-IT" dirty="0" err="1" smtClean="0">
                <a:hlinkClick r:id="rId2"/>
              </a:rPr>
              <a:t>gpp-acquisti-verdi</a:t>
            </a:r>
            <a:endParaRPr lang="it-IT" dirty="0" smtClean="0"/>
          </a:p>
          <a:p>
            <a:endParaRPr lang="it-IT" dirty="0" smtClean="0"/>
          </a:p>
          <a:p>
            <a:pPr lvl="1"/>
            <a:r>
              <a:rPr lang="it-IT" dirty="0" smtClean="0">
                <a:hlinkClick r:id="rId3"/>
              </a:rPr>
              <a:t>GPP@minambiente.it</a:t>
            </a:r>
            <a:endParaRPr lang="it-IT" dirty="0" smtClean="0">
              <a:hlinkClick r:id="rId4"/>
            </a:endParaRPr>
          </a:p>
          <a:p>
            <a:pPr lvl="1"/>
            <a:endParaRPr lang="it-IT" dirty="0" smtClean="0"/>
          </a:p>
          <a:p>
            <a:pPr lvl="1">
              <a:buNone/>
            </a:pPr>
            <a:endParaRPr lang="it-IT" dirty="0"/>
          </a:p>
        </p:txBody>
      </p:sp>
      <p:sp>
        <p:nvSpPr>
          <p:cNvPr id="4" name="Segnaposto numero diapositiva 3"/>
          <p:cNvSpPr>
            <a:spLocks noGrp="1"/>
          </p:cNvSpPr>
          <p:nvPr>
            <p:ph type="sldNum" sz="quarter" idx="15"/>
          </p:nvPr>
        </p:nvSpPr>
        <p:spPr/>
        <p:txBody>
          <a:bodyPr/>
          <a:lstStyle/>
          <a:p>
            <a:fld id="{66A4C9C8-245A-4AB0-9AAC-4DB806397E19}" type="slidenum">
              <a:rPr lang="it-IT" smtClean="0"/>
              <a:pPr/>
              <a:t>16</a:t>
            </a:fld>
            <a:endParaRPr lang="it-IT"/>
          </a:p>
        </p:txBody>
      </p:sp>
      <p:sp>
        <p:nvSpPr>
          <p:cNvPr id="5" name="Segnaposto piè di pagina 4"/>
          <p:cNvSpPr>
            <a:spLocks noGrp="1"/>
          </p:cNvSpPr>
          <p:nvPr>
            <p:ph type="ftr" sz="quarter" idx="16"/>
          </p:nvPr>
        </p:nvSpPr>
        <p:spPr/>
        <p:txBody>
          <a:bodyPr/>
          <a:lstStyle/>
          <a:p>
            <a:r>
              <a:rPr lang="it-IT" smtClean="0"/>
              <a:t>Riccardo Rifici - Direzione Generale Clima ed energia</a:t>
            </a: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marL="365760" indent="-256032" fontAlgn="auto">
              <a:spcAft>
                <a:spcPts val="0"/>
              </a:spcAft>
              <a:buFont typeface="Wingdings 3"/>
              <a:buChar char=""/>
              <a:defRPr/>
            </a:pPr>
            <a:r>
              <a:rPr lang="it-IT" dirty="0" smtClean="0"/>
              <a:t>Consumo e produzione sostenibile </a:t>
            </a:r>
            <a:r>
              <a:rPr lang="it-IT" sz="1400" dirty="0" smtClean="0"/>
              <a:t>(</a:t>
            </a:r>
            <a:r>
              <a:rPr lang="it-IT" sz="1400" b="1" dirty="0" smtClean="0"/>
              <a:t>COM (2008) 397</a:t>
            </a:r>
            <a:r>
              <a:rPr lang="it-IT" sz="1400" dirty="0" smtClean="0"/>
              <a:t>)</a:t>
            </a:r>
          </a:p>
          <a:p>
            <a:pPr marL="1257300" lvl="2" indent="-457200" fontAlgn="auto">
              <a:lnSpc>
                <a:spcPct val="90000"/>
              </a:lnSpc>
              <a:spcAft>
                <a:spcPts val="0"/>
              </a:spcAft>
              <a:buFont typeface="Wingdings 2"/>
              <a:buChar char=""/>
              <a:defRPr/>
            </a:pPr>
            <a:r>
              <a:rPr lang="it-IT" dirty="0" smtClean="0"/>
              <a:t>Migliori prodotti</a:t>
            </a:r>
          </a:p>
          <a:p>
            <a:pPr marL="1257300" lvl="2" indent="-457200" fontAlgn="auto">
              <a:lnSpc>
                <a:spcPct val="90000"/>
              </a:lnSpc>
              <a:spcAft>
                <a:spcPts val="0"/>
              </a:spcAft>
              <a:buFont typeface="Wingdings 2"/>
              <a:buChar char=""/>
              <a:defRPr/>
            </a:pPr>
            <a:r>
              <a:rPr lang="it-IT" dirty="0" smtClean="0"/>
              <a:t>Una produzione più pulita e intelligente</a:t>
            </a:r>
          </a:p>
          <a:p>
            <a:pPr marL="1257300" lvl="2" indent="-457200" fontAlgn="auto">
              <a:lnSpc>
                <a:spcPct val="90000"/>
              </a:lnSpc>
              <a:spcAft>
                <a:spcPts val="0"/>
              </a:spcAft>
              <a:buFont typeface="Wingdings 2"/>
              <a:buChar char=""/>
              <a:defRPr/>
            </a:pPr>
            <a:r>
              <a:rPr lang="it-IT" dirty="0" smtClean="0"/>
              <a:t>Un consumo più intelligente</a:t>
            </a:r>
          </a:p>
          <a:p>
            <a:pPr marL="365760" indent="-256032" fontAlgn="auto">
              <a:spcAft>
                <a:spcPts val="0"/>
              </a:spcAft>
              <a:buFont typeface="Wingdings 3"/>
              <a:buChar char=""/>
              <a:defRPr/>
            </a:pPr>
            <a:r>
              <a:rPr lang="it-IT" dirty="0" smtClean="0"/>
              <a:t>Uso efficiente delle risorse </a:t>
            </a:r>
            <a:r>
              <a:rPr lang="it-IT" sz="1400" dirty="0" smtClean="0"/>
              <a:t>(</a:t>
            </a:r>
            <a:r>
              <a:rPr lang="it-IT" sz="1400" b="1" dirty="0" smtClean="0"/>
              <a:t>COM (2011)21) e COM (2011) 5</a:t>
            </a:r>
            <a:r>
              <a:rPr lang="it-IT" sz="1400" dirty="0" smtClean="0"/>
              <a:t>71)</a:t>
            </a:r>
          </a:p>
          <a:p>
            <a:pPr marL="859536" lvl="2" fontAlgn="auto">
              <a:spcAft>
                <a:spcPts val="0"/>
              </a:spcAft>
              <a:buFont typeface="Wingdings 2"/>
              <a:buChar char=""/>
              <a:defRPr/>
            </a:pPr>
            <a:r>
              <a:rPr lang="it-IT" dirty="0" smtClean="0"/>
              <a:t>Uso efficiente dell’Energia </a:t>
            </a:r>
          </a:p>
          <a:p>
            <a:pPr marL="859536" lvl="2" fontAlgn="auto">
              <a:spcAft>
                <a:spcPts val="0"/>
              </a:spcAft>
              <a:buFont typeface="Wingdings 2"/>
              <a:buChar char=""/>
              <a:defRPr/>
            </a:pPr>
            <a:r>
              <a:rPr lang="it-IT" dirty="0" smtClean="0"/>
              <a:t>Uso efficiente materia</a:t>
            </a:r>
          </a:p>
          <a:p>
            <a:pPr marL="365760" indent="-256032" fontAlgn="auto">
              <a:spcAft>
                <a:spcPts val="0"/>
              </a:spcAft>
              <a:buFont typeface="Wingdings 3"/>
              <a:buChar char=""/>
              <a:defRPr/>
            </a:pPr>
            <a:r>
              <a:rPr lang="it-IT" dirty="0" smtClean="0"/>
              <a:t>Economia circolare </a:t>
            </a:r>
            <a:r>
              <a:rPr lang="it-IT" sz="1600" dirty="0" smtClean="0"/>
              <a:t>(</a:t>
            </a:r>
            <a:r>
              <a:rPr lang="it-IT" sz="1600" b="1" dirty="0" smtClean="0"/>
              <a:t>COM (2015) 614</a:t>
            </a:r>
            <a:r>
              <a:rPr lang="it-IT" sz="1600" dirty="0" smtClean="0"/>
              <a:t>)</a:t>
            </a:r>
          </a:p>
          <a:p>
            <a:pPr marL="859536" lvl="2" fontAlgn="auto">
              <a:spcAft>
                <a:spcPts val="0"/>
              </a:spcAft>
              <a:buFont typeface="Wingdings 2"/>
              <a:buChar char=""/>
              <a:defRPr/>
            </a:pPr>
            <a:r>
              <a:rPr lang="it-IT" dirty="0" smtClean="0"/>
              <a:t>L’anello mancante: Piano d’azione sull’economia circolare.</a:t>
            </a:r>
          </a:p>
          <a:p>
            <a:pPr marL="859536" lvl="2" fontAlgn="auto">
              <a:spcAft>
                <a:spcPts val="0"/>
              </a:spcAft>
              <a:buFont typeface="Wingdings 2"/>
              <a:buNone/>
              <a:defRPr/>
            </a:pPr>
            <a:endParaRPr lang="it-IT" dirty="0" smtClean="0"/>
          </a:p>
        </p:txBody>
      </p:sp>
      <p:sp>
        <p:nvSpPr>
          <p:cNvPr id="10243" name="Segnaposto piè di pagina 6"/>
          <p:cNvSpPr>
            <a:spLocks noGrp="1"/>
          </p:cNvSpPr>
          <p:nvPr>
            <p:ph type="ftr" sz="quarter" idx="4294967295"/>
          </p:nvPr>
        </p:nvSpPr>
        <p:spPr bwMode="auto">
          <a:xfrm>
            <a:off x="3707904" y="6407944"/>
            <a:ext cx="3456384" cy="365125"/>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it-IT" dirty="0"/>
              <a:t>Riccardo Rifici - Direzione Generale Clima ed energia</a:t>
            </a:r>
          </a:p>
        </p:txBody>
      </p:sp>
      <p:sp>
        <p:nvSpPr>
          <p:cNvPr id="10244" name="Segnaposto numero diapositiva 5"/>
          <p:cNvSpPr>
            <a:spLocks noGrp="1"/>
          </p:cNvSpPr>
          <p:nvPr>
            <p:ph type="sldNum" sz="quarter" idx="4294967295"/>
          </p:nvPr>
        </p:nvSpPr>
        <p:spPr bwMode="auto">
          <a:xfrm>
            <a:off x="8647272" y="6407944"/>
            <a:ext cx="365760" cy="365125"/>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AE8FC4D-B1B5-4FEC-8174-34239ABACD0D}" type="slidenum">
              <a:rPr lang="it-IT"/>
              <a:pPr fontAlgn="base">
                <a:spcBef>
                  <a:spcPct val="0"/>
                </a:spcBef>
                <a:spcAft>
                  <a:spcPct val="0"/>
                </a:spcAft>
              </a:pPr>
              <a:t>2</a:t>
            </a:fld>
            <a:endParaRPr lang="it-IT"/>
          </a:p>
        </p:txBody>
      </p:sp>
      <p:sp>
        <p:nvSpPr>
          <p:cNvPr id="2" name="Titolo 1"/>
          <p:cNvSpPr>
            <a:spLocks noGrp="1"/>
          </p:cNvSpPr>
          <p:nvPr>
            <p:ph type="title"/>
          </p:nvPr>
        </p:nvSpPr>
        <p:spPr/>
        <p:txBody>
          <a:bodyPr>
            <a:normAutofit fontScale="90000"/>
          </a:bodyPr>
          <a:lstStyle/>
          <a:p>
            <a:pPr fontAlgn="auto">
              <a:spcAft>
                <a:spcPts val="0"/>
              </a:spcAft>
              <a:defRPr/>
            </a:pPr>
            <a:r>
              <a:rPr lang="it-IT" dirty="0" smtClean="0"/>
              <a:t>Un richiamo alla strategia europea</a:t>
            </a: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74638"/>
            <a:ext cx="8291264" cy="1143000"/>
          </a:xfrm>
        </p:spPr>
        <p:txBody>
          <a:bodyPr>
            <a:normAutofit/>
          </a:bodyPr>
          <a:lstStyle/>
          <a:p>
            <a:r>
              <a:rPr lang="it-IT" sz="3200" dirty="0" smtClean="0"/>
              <a:t>I tre temi ambientali principali che emergono dai documenti europei</a:t>
            </a:r>
            <a:endParaRPr lang="it-IT" sz="3200" dirty="0"/>
          </a:p>
        </p:txBody>
      </p:sp>
      <p:sp>
        <p:nvSpPr>
          <p:cNvPr id="3" name="Segnaposto contenuto 2"/>
          <p:cNvSpPr>
            <a:spLocks noGrp="1"/>
          </p:cNvSpPr>
          <p:nvPr>
            <p:ph sz="quarter" idx="1"/>
          </p:nvPr>
        </p:nvSpPr>
        <p:spPr>
          <a:xfrm>
            <a:off x="251520" y="1600200"/>
            <a:ext cx="8568952" cy="4525963"/>
          </a:xfrm>
          <a:solidFill>
            <a:schemeClr val="accent3">
              <a:lumMod val="20000"/>
              <a:lumOff val="80000"/>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a:endParaRPr lang="it-IT" sz="1800" dirty="0" smtClean="0">
              <a:solidFill>
                <a:schemeClr val="tx1"/>
              </a:solidFill>
            </a:endParaRPr>
          </a:p>
          <a:p>
            <a:pPr marL="0" algn="ctr"/>
            <a:endParaRPr lang="it-IT" sz="1800" dirty="0" smtClean="0">
              <a:solidFill>
                <a:schemeClr val="tx1"/>
              </a:solidFill>
            </a:endParaRPr>
          </a:p>
          <a:p>
            <a:pPr marL="0" algn="ctr">
              <a:buNone/>
            </a:pPr>
            <a:endParaRPr lang="it-IT" sz="1800" dirty="0" smtClean="0">
              <a:solidFill>
                <a:schemeClr val="tx1"/>
              </a:solidFill>
            </a:endParaRPr>
          </a:p>
          <a:p>
            <a:pPr marL="0" algn="ctr"/>
            <a:endParaRPr lang="it-IT" sz="1800" dirty="0" smtClean="0">
              <a:solidFill>
                <a:schemeClr val="tx1"/>
              </a:solidFill>
            </a:endParaRPr>
          </a:p>
          <a:p>
            <a:pPr marL="0" algn="ctr"/>
            <a:endParaRPr lang="it-IT" sz="1800" dirty="0" smtClean="0">
              <a:solidFill>
                <a:schemeClr val="tx1"/>
              </a:solidFill>
            </a:endParaRPr>
          </a:p>
          <a:p>
            <a:pPr marL="0" algn="ctr"/>
            <a:endParaRPr lang="it-IT" sz="1800" dirty="0" smtClean="0">
              <a:solidFill>
                <a:schemeClr val="tx1"/>
              </a:solidFill>
            </a:endParaRPr>
          </a:p>
          <a:p>
            <a:pPr marL="0" algn="ctr"/>
            <a:endParaRPr lang="it-IT" sz="1800" dirty="0" smtClean="0">
              <a:solidFill>
                <a:schemeClr val="tx1"/>
              </a:solidFill>
            </a:endParaRPr>
          </a:p>
          <a:p>
            <a:pPr marL="0" algn="ctr"/>
            <a:endParaRPr lang="it-IT" sz="1800" dirty="0" smtClean="0">
              <a:solidFill>
                <a:schemeClr val="tx1"/>
              </a:solidFill>
            </a:endParaRPr>
          </a:p>
          <a:p>
            <a:pPr marL="0" algn="ctr"/>
            <a:endParaRPr lang="it-IT" sz="1800" dirty="0" smtClean="0">
              <a:solidFill>
                <a:schemeClr val="tx1"/>
              </a:solidFill>
            </a:endParaRPr>
          </a:p>
          <a:p>
            <a:pPr marL="0" algn="ctr"/>
            <a:r>
              <a:rPr lang="it-IT" sz="1800" dirty="0" smtClean="0">
                <a:solidFill>
                  <a:schemeClr val="tx1"/>
                </a:solidFill>
              </a:rPr>
              <a:t>Non consideriamo l’uno senza considerare gli altri due</a:t>
            </a:r>
          </a:p>
        </p:txBody>
      </p:sp>
      <p:sp>
        <p:nvSpPr>
          <p:cNvPr id="9" name="Segnaposto numero diapositiva 8"/>
          <p:cNvSpPr>
            <a:spLocks noGrp="1"/>
          </p:cNvSpPr>
          <p:nvPr>
            <p:ph type="sldNum" sz="quarter" idx="4294967295"/>
          </p:nvPr>
        </p:nvSpPr>
        <p:spPr>
          <a:xfrm>
            <a:off x="8129016" y="5734050"/>
            <a:ext cx="609600" cy="521208"/>
          </a:xfrm>
          <a:prstGeom prst="rect">
            <a:avLst/>
          </a:prstGeom>
        </p:spPr>
        <p:txBody>
          <a:bodyPr/>
          <a:lstStyle/>
          <a:p>
            <a:fld id="{7269A4D5-96D9-4125-B44A-4A1A0BEC8A98}" type="slidenum">
              <a:rPr lang="it-IT" smtClean="0"/>
              <a:pPr/>
              <a:t>3</a:t>
            </a:fld>
            <a:endParaRPr lang="it-IT"/>
          </a:p>
        </p:txBody>
      </p:sp>
      <p:sp>
        <p:nvSpPr>
          <p:cNvPr id="11" name="Segnaposto piè di pagina 10"/>
          <p:cNvSpPr>
            <a:spLocks noGrp="1"/>
          </p:cNvSpPr>
          <p:nvPr>
            <p:ph type="ftr" sz="quarter" idx="4294967295"/>
          </p:nvPr>
        </p:nvSpPr>
        <p:spPr>
          <a:xfrm>
            <a:off x="2843808" y="6407944"/>
            <a:ext cx="4320480" cy="365125"/>
          </a:xfrm>
          <a:prstGeom prst="rect">
            <a:avLst/>
          </a:prstGeom>
        </p:spPr>
        <p:txBody>
          <a:bodyPr/>
          <a:lstStyle/>
          <a:p>
            <a:r>
              <a:rPr lang="it-IT" sz="1200" dirty="0" smtClean="0"/>
              <a:t>Riccardo Rifici - Direzione Generale Clima ed energia</a:t>
            </a:r>
            <a:endParaRPr lang="it-IT" sz="1200" dirty="0"/>
          </a:p>
        </p:txBody>
      </p:sp>
      <p:sp>
        <p:nvSpPr>
          <p:cNvPr id="8" name="Ovale 7"/>
          <p:cNvSpPr/>
          <p:nvPr/>
        </p:nvSpPr>
        <p:spPr>
          <a:xfrm>
            <a:off x="4211960" y="1772816"/>
            <a:ext cx="3024336" cy="1800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solidFill>
                  <a:schemeClr val="tx1"/>
                </a:solidFill>
              </a:rPr>
              <a:t>Uso efficiente dell’energia</a:t>
            </a:r>
            <a:endParaRPr lang="it-IT" dirty="0">
              <a:solidFill>
                <a:schemeClr val="tx1"/>
              </a:solidFill>
            </a:endParaRPr>
          </a:p>
        </p:txBody>
      </p:sp>
      <p:sp>
        <p:nvSpPr>
          <p:cNvPr id="10" name="Ovale 9"/>
          <p:cNvSpPr/>
          <p:nvPr/>
        </p:nvSpPr>
        <p:spPr>
          <a:xfrm>
            <a:off x="3347864" y="2492896"/>
            <a:ext cx="2232248" cy="23762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smtClean="0">
              <a:solidFill>
                <a:schemeClr val="tx1"/>
              </a:solidFill>
            </a:endParaRPr>
          </a:p>
          <a:p>
            <a:pPr algn="ctr"/>
            <a:endParaRPr lang="it-IT" dirty="0" smtClean="0">
              <a:solidFill>
                <a:schemeClr val="tx1"/>
              </a:solidFill>
            </a:endParaRPr>
          </a:p>
          <a:p>
            <a:pPr algn="ctr"/>
            <a:endParaRPr lang="it-IT" dirty="0" smtClean="0">
              <a:solidFill>
                <a:schemeClr val="tx1"/>
              </a:solidFill>
            </a:endParaRPr>
          </a:p>
          <a:p>
            <a:pPr algn="ctr"/>
            <a:r>
              <a:rPr lang="it-IT" dirty="0" smtClean="0">
                <a:solidFill>
                  <a:schemeClr val="tx1"/>
                </a:solidFill>
              </a:rPr>
              <a:t>Sostituzione delle sostanze</a:t>
            </a:r>
          </a:p>
          <a:p>
            <a:pPr algn="ctr"/>
            <a:r>
              <a:rPr lang="it-IT" dirty="0" smtClean="0">
                <a:solidFill>
                  <a:schemeClr val="tx1"/>
                </a:solidFill>
              </a:rPr>
              <a:t>Pericolose </a:t>
            </a:r>
            <a:endParaRPr lang="it-IT" dirty="0">
              <a:solidFill>
                <a:schemeClr val="tx1"/>
              </a:solidFill>
            </a:endParaRPr>
          </a:p>
        </p:txBody>
      </p:sp>
      <p:sp>
        <p:nvSpPr>
          <p:cNvPr id="7" name="Ovale 6"/>
          <p:cNvSpPr/>
          <p:nvPr/>
        </p:nvSpPr>
        <p:spPr>
          <a:xfrm>
            <a:off x="1691680" y="1628800"/>
            <a:ext cx="2880320" cy="1944216"/>
          </a:xfrm>
          <a:prstGeom prst="ellipse">
            <a:avLst/>
          </a:prstGeom>
          <a:solidFill>
            <a:schemeClr val="accent3">
              <a:lumMod val="20000"/>
              <a:lumOff val="80000"/>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solidFill>
                  <a:schemeClr val="tx1"/>
                </a:solidFill>
              </a:rPr>
              <a:t>Uso efficiente della materia </a:t>
            </a:r>
            <a:endParaRPr lang="it-IT"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04664"/>
            <a:ext cx="7467600" cy="576064"/>
          </a:xfrm>
        </p:spPr>
        <p:txBody>
          <a:bodyPr>
            <a:noAutofit/>
          </a:bodyPr>
          <a:lstStyle/>
          <a:p>
            <a:pPr algn="ctr"/>
            <a:r>
              <a:rPr lang="it-IT" sz="4000" dirty="0" smtClean="0"/>
              <a:t>il collegato e il  GPP</a:t>
            </a:r>
            <a:endParaRPr lang="it-IT" sz="4000" dirty="0"/>
          </a:p>
        </p:txBody>
      </p:sp>
      <p:sp>
        <p:nvSpPr>
          <p:cNvPr id="3" name="Segnaposto contenuto 2"/>
          <p:cNvSpPr>
            <a:spLocks noGrp="1"/>
          </p:cNvSpPr>
          <p:nvPr>
            <p:ph sz="quarter" idx="1"/>
          </p:nvPr>
        </p:nvSpPr>
        <p:spPr>
          <a:xfrm>
            <a:off x="179512" y="1196752"/>
            <a:ext cx="8784976" cy="5277200"/>
          </a:xfrm>
        </p:spPr>
        <p:txBody>
          <a:bodyPr>
            <a:normAutofit/>
          </a:bodyPr>
          <a:lstStyle/>
          <a:p>
            <a:r>
              <a:rPr lang="it-IT" dirty="0" smtClean="0"/>
              <a:t>Art.16 - indicazioni per favorire i possessori di certificazioni ambientali nelle gare d’appalto</a:t>
            </a:r>
          </a:p>
          <a:p>
            <a:r>
              <a:rPr lang="it-IT" dirty="0" smtClean="0"/>
              <a:t>Art.18 - obbligo di applicare, per il 100% del valore a base d’asta delle gare d’appalto, le specifiche tecniche e le clausole contrattuali dei  CAM connessi al consumo di energia, e per il 50% tutti gli altri CAM.</a:t>
            </a:r>
          </a:p>
          <a:p>
            <a:r>
              <a:rPr lang="it-IT" dirty="0" smtClean="0"/>
              <a:t>Art.21, comma 3: I CAM come riferimento prestazionale per il “</a:t>
            </a:r>
            <a:r>
              <a:rPr lang="it-IT" i="1" dirty="0" err="1" smtClean="0"/>
              <a:t>Made</a:t>
            </a:r>
            <a:r>
              <a:rPr lang="it-IT" i="1" dirty="0" smtClean="0"/>
              <a:t> green in Italy</a:t>
            </a:r>
            <a:r>
              <a:rPr lang="it-IT" dirty="0" smtClean="0"/>
              <a:t>”.  </a:t>
            </a:r>
          </a:p>
          <a:p>
            <a:r>
              <a:rPr lang="it-IT" dirty="0" smtClean="0"/>
              <a:t>Art.21, comma 3: Il GPP come strumento per il Piano d’azione nazionale su “Consumo e Produzione Sostenibile”</a:t>
            </a:r>
          </a:p>
          <a:p>
            <a:r>
              <a:rPr lang="it-IT" dirty="0" smtClean="0"/>
              <a:t>Art.23, comma 3, promozione dei prodotti derivanti da materiali </a:t>
            </a:r>
            <a:r>
              <a:rPr lang="it-IT" dirty="0" err="1" smtClean="0"/>
              <a:t>postconsumo</a:t>
            </a:r>
            <a:r>
              <a:rPr lang="it-IT" dirty="0" smtClean="0"/>
              <a:t>: i CAM per valorizzare il contenuto di riciclato negli appalti.</a:t>
            </a:r>
          </a:p>
          <a:p>
            <a:endParaRPr lang="it-IT" dirty="0"/>
          </a:p>
        </p:txBody>
      </p:sp>
      <p:sp>
        <p:nvSpPr>
          <p:cNvPr id="4" name="Segnaposto numero diapositiva 3"/>
          <p:cNvSpPr>
            <a:spLocks noGrp="1"/>
          </p:cNvSpPr>
          <p:nvPr>
            <p:ph type="sldNum" sz="quarter" idx="15"/>
          </p:nvPr>
        </p:nvSpPr>
        <p:spPr/>
        <p:txBody>
          <a:bodyPr/>
          <a:lstStyle/>
          <a:p>
            <a:fld id="{66A4C9C8-245A-4AB0-9AAC-4DB806397E19}" type="slidenum">
              <a:rPr lang="it-IT" smtClean="0"/>
              <a:pPr/>
              <a:t>4</a:t>
            </a:fld>
            <a:endParaRPr lang="it-IT"/>
          </a:p>
        </p:txBody>
      </p:sp>
      <p:sp>
        <p:nvSpPr>
          <p:cNvPr id="5" name="Segnaposto piè di pagina 4"/>
          <p:cNvSpPr>
            <a:spLocks noGrp="1"/>
          </p:cNvSpPr>
          <p:nvPr>
            <p:ph type="ftr" sz="quarter" idx="16"/>
          </p:nvPr>
        </p:nvSpPr>
        <p:spPr>
          <a:xfrm>
            <a:off x="3779912" y="6410848"/>
            <a:ext cx="4176464" cy="365760"/>
          </a:xfrm>
        </p:spPr>
        <p:txBody>
          <a:bodyPr/>
          <a:lstStyle/>
          <a:p>
            <a:r>
              <a:rPr lang="it-IT" dirty="0" smtClean="0"/>
              <a:t>Riccardo </a:t>
            </a:r>
            <a:r>
              <a:rPr lang="it-IT" dirty="0" err="1" smtClean="0"/>
              <a:t>Rifici</a:t>
            </a:r>
            <a:r>
              <a:rPr lang="it-IT" dirty="0" smtClean="0"/>
              <a:t> - Direzione Generale Clima ed energia</a:t>
            </a:r>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egnaposto contenuto 2"/>
          <p:cNvSpPr>
            <a:spLocks noGrp="1"/>
          </p:cNvSpPr>
          <p:nvPr>
            <p:ph idx="1"/>
          </p:nvPr>
        </p:nvSpPr>
        <p:spPr>
          <a:xfrm>
            <a:off x="683568" y="1556792"/>
            <a:ext cx="8136903" cy="4752528"/>
          </a:xfrm>
        </p:spPr>
        <p:txBody>
          <a:bodyPr>
            <a:normAutofit fontScale="70000" lnSpcReduction="20000"/>
          </a:bodyPr>
          <a:lstStyle/>
          <a:p>
            <a:r>
              <a:rPr lang="it-IT" sz="3200" dirty="0" smtClean="0">
                <a:latin typeface="Arial Unicode MS" pitchFamily="34" charset="-128"/>
              </a:rPr>
              <a:t>Art. 30  Principi per l'aggiudicazione e  l’esecuzione di appalti e concessioni </a:t>
            </a:r>
          </a:p>
          <a:p>
            <a:pPr eaLnBrk="1" hangingPunct="1"/>
            <a:r>
              <a:rPr lang="it-IT" sz="3200" dirty="0" smtClean="0">
                <a:latin typeface="Arial Unicode MS" pitchFamily="34" charset="-128"/>
              </a:rPr>
              <a:t>Art 34, Criteri di sostenibilità energetico ambientale</a:t>
            </a:r>
          </a:p>
          <a:p>
            <a:pPr eaLnBrk="1" hangingPunct="1"/>
            <a:r>
              <a:rPr lang="it-IT" sz="3200" dirty="0" smtClean="0">
                <a:latin typeface="Arial Unicode MS" pitchFamily="34" charset="-128"/>
              </a:rPr>
              <a:t>Art. 68 Specifiche tecniche </a:t>
            </a:r>
          </a:p>
          <a:p>
            <a:r>
              <a:rPr lang="it-IT" sz="3200" dirty="0" smtClean="0">
                <a:latin typeface="Arial Unicode MS" pitchFamily="34" charset="-128"/>
              </a:rPr>
              <a:t>Art. 69 Etichettature</a:t>
            </a:r>
          </a:p>
          <a:p>
            <a:r>
              <a:rPr lang="it-IT" sz="3200" dirty="0" smtClean="0">
                <a:latin typeface="Arial Unicode MS" pitchFamily="34" charset="-128"/>
              </a:rPr>
              <a:t>Art. 82  Rapporti di prova,  certificazione e altri mezzi di prova</a:t>
            </a:r>
          </a:p>
          <a:p>
            <a:r>
              <a:rPr lang="it-IT" sz="3200" dirty="0" smtClean="0">
                <a:latin typeface="Arial Unicode MS" pitchFamily="34" charset="-128"/>
              </a:rPr>
              <a:t>Art. 86 mezzi di prova</a:t>
            </a:r>
          </a:p>
          <a:p>
            <a:r>
              <a:rPr lang="it-IT" sz="3200" dirty="0" smtClean="0">
                <a:latin typeface="Arial Unicode MS" pitchFamily="34" charset="-128"/>
              </a:rPr>
              <a:t>Art. 87 certificazione delle qualità</a:t>
            </a:r>
          </a:p>
          <a:p>
            <a:r>
              <a:rPr lang="it-IT" sz="3200" dirty="0" smtClean="0">
                <a:latin typeface="Arial Unicode MS" pitchFamily="34" charset="-128"/>
              </a:rPr>
              <a:t>Art. 93 Garanzie per la partecipazione alla procedura</a:t>
            </a:r>
          </a:p>
          <a:p>
            <a:r>
              <a:rPr lang="it-IT" sz="3200" dirty="0" smtClean="0">
                <a:latin typeface="Arial Unicode MS" pitchFamily="34" charset="-128"/>
              </a:rPr>
              <a:t>Art. 95 Criteri di aggiudicazione dell'appalto</a:t>
            </a:r>
            <a:endParaRPr lang="it-IT" sz="2800" b="1" dirty="0" smtClean="0"/>
          </a:p>
          <a:p>
            <a:r>
              <a:rPr lang="it-IT" sz="3200" dirty="0" smtClean="0">
                <a:latin typeface="Arial Unicode MS" pitchFamily="34" charset="-128"/>
              </a:rPr>
              <a:t>Art. 96 Costo ciclo di vita</a:t>
            </a:r>
          </a:p>
          <a:p>
            <a:r>
              <a:rPr lang="it-IT" sz="3200" dirty="0" smtClean="0">
                <a:latin typeface="Arial Unicode MS" pitchFamily="34" charset="-128"/>
              </a:rPr>
              <a:t>Art.100 Requisiti </a:t>
            </a:r>
            <a:r>
              <a:rPr lang="it-IT" sz="3200" dirty="0">
                <a:latin typeface="Arial Unicode MS" pitchFamily="34" charset="-128"/>
              </a:rPr>
              <a:t>per l'esecuzione dell'appalto </a:t>
            </a:r>
            <a:endParaRPr lang="it-IT" sz="3200" dirty="0" smtClean="0">
              <a:latin typeface="Arial Unicode MS" pitchFamily="34" charset="-128"/>
            </a:endParaRPr>
          </a:p>
          <a:p>
            <a:pPr eaLnBrk="1" hangingPunct="1"/>
            <a:endParaRPr lang="it-IT" sz="3200" dirty="0" smtClean="0">
              <a:latin typeface="Arial Unicode MS" pitchFamily="34" charset="-128"/>
            </a:endParaRPr>
          </a:p>
        </p:txBody>
      </p:sp>
      <p:sp>
        <p:nvSpPr>
          <p:cNvPr id="7" name="Segnaposto piè di pagina 6"/>
          <p:cNvSpPr>
            <a:spLocks noGrp="1"/>
          </p:cNvSpPr>
          <p:nvPr>
            <p:ph type="ftr" sz="quarter" idx="4294967295"/>
          </p:nvPr>
        </p:nvSpPr>
        <p:spPr>
          <a:xfrm>
            <a:off x="3635896" y="6407944"/>
            <a:ext cx="4032448" cy="365125"/>
          </a:xfrm>
          <a:prstGeom prst="rect">
            <a:avLst/>
          </a:prstGeom>
        </p:spPr>
        <p:txBody>
          <a:bodyPr/>
          <a:lstStyle/>
          <a:p>
            <a:pPr>
              <a:defRPr/>
            </a:pPr>
            <a:r>
              <a:rPr lang="it-IT" sz="1200" dirty="0" smtClean="0"/>
              <a:t>Riccardo </a:t>
            </a:r>
            <a:r>
              <a:rPr lang="it-IT" sz="1200" dirty="0" err="1" smtClean="0"/>
              <a:t>Rifici</a:t>
            </a:r>
            <a:r>
              <a:rPr lang="it-IT" sz="1200" dirty="0" smtClean="0"/>
              <a:t> - Direzione Generale Clima ed energia</a:t>
            </a:r>
            <a:endParaRPr lang="it-IT" sz="1200" dirty="0"/>
          </a:p>
        </p:txBody>
      </p:sp>
      <p:sp>
        <p:nvSpPr>
          <p:cNvPr id="8" name="Segnaposto numero diapositiva 7"/>
          <p:cNvSpPr>
            <a:spLocks noGrp="1"/>
          </p:cNvSpPr>
          <p:nvPr>
            <p:ph type="sldNum" sz="quarter" idx="4294967295"/>
          </p:nvPr>
        </p:nvSpPr>
        <p:spPr>
          <a:xfrm>
            <a:off x="8647272" y="6407944"/>
            <a:ext cx="365760" cy="365125"/>
          </a:xfrm>
          <a:prstGeom prst="rect">
            <a:avLst/>
          </a:prstGeom>
        </p:spPr>
        <p:txBody>
          <a:bodyPr/>
          <a:lstStyle/>
          <a:p>
            <a:pPr>
              <a:defRPr/>
            </a:pPr>
            <a:fld id="{AA319339-79B7-4F9C-8F82-33E12E4378D6}" type="slidenum">
              <a:rPr lang="it-IT" smtClean="0"/>
              <a:pPr>
                <a:defRPr/>
              </a:pPr>
              <a:t>5</a:t>
            </a:fld>
            <a:endParaRPr lang="it-IT"/>
          </a:p>
        </p:txBody>
      </p:sp>
      <p:sp>
        <p:nvSpPr>
          <p:cNvPr id="2" name="Titolo 1"/>
          <p:cNvSpPr>
            <a:spLocks noGrp="1"/>
          </p:cNvSpPr>
          <p:nvPr>
            <p:ph type="title"/>
          </p:nvPr>
        </p:nvSpPr>
        <p:spPr>
          <a:xfrm>
            <a:off x="457200" y="152400"/>
            <a:ext cx="8229600" cy="1188368"/>
          </a:xfrm>
        </p:spPr>
        <p:txBody>
          <a:bodyPr rtlCol="0">
            <a:normAutofit/>
          </a:bodyPr>
          <a:lstStyle/>
          <a:p>
            <a:pPr algn="ctr">
              <a:defRPr/>
            </a:pPr>
            <a:r>
              <a:rPr lang="it-IT" dirty="0" smtClean="0">
                <a:solidFill>
                  <a:schemeClr val="tx2">
                    <a:satMod val="130000"/>
                  </a:schemeClr>
                </a:solidFill>
              </a:rPr>
              <a:t>Il nuovo codice degli appalti il </a:t>
            </a:r>
            <a:r>
              <a:rPr lang="it-IT" dirty="0" err="1" smtClean="0">
                <a:solidFill>
                  <a:schemeClr val="tx2">
                    <a:satMod val="130000"/>
                  </a:schemeClr>
                </a:solidFill>
              </a:rPr>
              <a:t>d.lgs</a:t>
            </a:r>
            <a:r>
              <a:rPr lang="it-IT" dirty="0" smtClean="0">
                <a:solidFill>
                  <a:schemeClr val="tx2">
                    <a:satMod val="130000"/>
                  </a:schemeClr>
                </a:solidFill>
              </a:rPr>
              <a:t> 50/2016 e il GPP</a:t>
            </a:r>
            <a:endParaRPr lang="it-IT" dirty="0">
              <a:solidFill>
                <a:schemeClr val="tx2">
                  <a:satMod val="130000"/>
                </a:schemeClr>
              </a:solidFill>
            </a:endParaRPr>
          </a:p>
        </p:txBody>
      </p:sp>
    </p:spTree>
    <p:extLst>
      <p:ext uri="{BB962C8B-B14F-4D97-AF65-F5344CB8AC3E}">
        <p14:creationId xmlns:p14="http://schemas.microsoft.com/office/powerpoint/2010/main" val="4061690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a:bodyPr>
          <a:lstStyle/>
          <a:p>
            <a:pPr marL="109728" indent="0" algn="just">
              <a:buNone/>
            </a:pPr>
            <a:r>
              <a:rPr lang="it-IT" dirty="0"/>
              <a:t>1. Le stazioni appaltanti  contribuiscono  al  conseguimento  degli obiettivi   ambientali   previsti   dal   Piano   d'azione   per   la sostenibilità ambientale dei  consumi  nel  settore  della  pubblica amministrazione  attraverso   l'inserimento,   nella   documentazione progettuale e di gara,  almeno  delle  </a:t>
            </a:r>
            <a:r>
              <a:rPr lang="it-IT" b="1" dirty="0"/>
              <a:t>specifiche  tecniche  </a:t>
            </a:r>
            <a:r>
              <a:rPr lang="it-IT" dirty="0"/>
              <a:t>e  </a:t>
            </a:r>
            <a:r>
              <a:rPr lang="it-IT" b="1" dirty="0"/>
              <a:t>delle clausole  contrattuali  </a:t>
            </a:r>
            <a:r>
              <a:rPr lang="it-IT" dirty="0"/>
              <a:t>contenute  nei  </a:t>
            </a:r>
            <a:r>
              <a:rPr lang="it-IT" b="1" dirty="0"/>
              <a:t>criteri   ambientali   minimi adottati con decreto del Ministro dell'ambiente e  della  tutela  del territorio e del mare e conformemente</a:t>
            </a:r>
            <a:r>
              <a:rPr lang="it-IT" dirty="0"/>
              <a:t>, in riferimento all'acquisto di prodotti e  servizi  nei  settori  della  ristorazione  collettiva  e fornitura di derrate alimentari,  a  quanto  specificamente  previsto all' articolo 144. </a:t>
            </a:r>
          </a:p>
        </p:txBody>
      </p:sp>
      <p:sp>
        <p:nvSpPr>
          <p:cNvPr id="3" name="Segnaposto piè di pagina 2"/>
          <p:cNvSpPr>
            <a:spLocks noGrp="1"/>
          </p:cNvSpPr>
          <p:nvPr>
            <p:ph type="ftr" sz="quarter" idx="4294967295"/>
          </p:nvPr>
        </p:nvSpPr>
        <p:spPr>
          <a:xfrm>
            <a:off x="2915816" y="6407944"/>
            <a:ext cx="4680520" cy="365125"/>
          </a:xfrm>
          <a:prstGeom prst="rect">
            <a:avLst/>
          </a:prstGeom>
        </p:spPr>
        <p:txBody>
          <a:bodyPr/>
          <a:lstStyle/>
          <a:p>
            <a:pPr>
              <a:defRPr/>
            </a:pPr>
            <a:r>
              <a:rPr lang="it-IT" sz="1200" dirty="0" smtClean="0"/>
              <a:t>Riccardo </a:t>
            </a:r>
            <a:r>
              <a:rPr lang="it-IT" sz="1200" dirty="0" err="1" smtClean="0"/>
              <a:t>Rifici</a:t>
            </a:r>
            <a:r>
              <a:rPr lang="it-IT" sz="1200" dirty="0" smtClean="0"/>
              <a:t> - Direzione Generale Clima ed energia</a:t>
            </a:r>
            <a:endParaRPr lang="it-IT" sz="1200" dirty="0"/>
          </a:p>
        </p:txBody>
      </p:sp>
      <p:sp>
        <p:nvSpPr>
          <p:cNvPr id="4" name="Segnaposto numero diapositiva 3"/>
          <p:cNvSpPr>
            <a:spLocks noGrp="1"/>
          </p:cNvSpPr>
          <p:nvPr>
            <p:ph type="sldNum" sz="quarter" idx="4294967295"/>
          </p:nvPr>
        </p:nvSpPr>
        <p:spPr>
          <a:xfrm>
            <a:off x="8647272" y="6407944"/>
            <a:ext cx="365760" cy="365125"/>
          </a:xfrm>
          <a:prstGeom prst="rect">
            <a:avLst/>
          </a:prstGeom>
        </p:spPr>
        <p:txBody>
          <a:bodyPr/>
          <a:lstStyle/>
          <a:p>
            <a:pPr>
              <a:defRPr/>
            </a:pPr>
            <a:fld id="{AA319339-79B7-4F9C-8F82-33E12E4378D6}" type="slidenum">
              <a:rPr lang="it-IT" smtClean="0"/>
              <a:pPr>
                <a:defRPr/>
              </a:pPr>
              <a:t>6</a:t>
            </a:fld>
            <a:endParaRPr lang="it-IT"/>
          </a:p>
        </p:txBody>
      </p:sp>
      <p:sp>
        <p:nvSpPr>
          <p:cNvPr id="5" name="Titolo 4"/>
          <p:cNvSpPr>
            <a:spLocks noGrp="1"/>
          </p:cNvSpPr>
          <p:nvPr>
            <p:ph type="title"/>
          </p:nvPr>
        </p:nvSpPr>
        <p:spPr/>
        <p:txBody>
          <a:bodyPr>
            <a:normAutofit/>
          </a:bodyPr>
          <a:lstStyle/>
          <a:p>
            <a:pPr algn="ctr"/>
            <a:r>
              <a:rPr lang="it-IT" sz="3200" dirty="0"/>
              <a:t>Art. 34 </a:t>
            </a:r>
            <a:r>
              <a:rPr lang="it-IT" sz="3200" dirty="0" smtClean="0"/>
              <a:t>- Criteri </a:t>
            </a:r>
            <a:r>
              <a:rPr lang="it-IT" sz="3200" dirty="0"/>
              <a:t>di sostenibilità energetica e ambientale</a:t>
            </a:r>
            <a:r>
              <a:rPr lang="it-IT" sz="3200" dirty="0" smtClean="0"/>
              <a:t>)  </a:t>
            </a:r>
            <a:endParaRPr lang="it-IT" sz="3200" dirty="0"/>
          </a:p>
        </p:txBody>
      </p:sp>
    </p:spTree>
    <p:extLst>
      <p:ext uri="{BB962C8B-B14F-4D97-AF65-F5344CB8AC3E}">
        <p14:creationId xmlns:p14="http://schemas.microsoft.com/office/powerpoint/2010/main" val="398968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77500" lnSpcReduction="20000"/>
          </a:bodyPr>
          <a:lstStyle/>
          <a:p>
            <a:r>
              <a:rPr lang="it-IT" dirty="0"/>
              <a:t>2. I criteri ambientali minimi definiti dal decreto di cui al comma 1 sono tenuti in considerazione  anche  ai  fini  della  stesura  dei documenti  di  gara  </a:t>
            </a:r>
            <a:r>
              <a:rPr lang="it-IT" b="1" dirty="0"/>
              <a:t>per  l'applicazione  del  criterio  dell'offerta economicamente </a:t>
            </a:r>
            <a:r>
              <a:rPr lang="it-IT" b="1" dirty="0" smtClean="0"/>
              <a:t>più </a:t>
            </a:r>
            <a:r>
              <a:rPr lang="it-IT" b="1" dirty="0"/>
              <a:t>vantaggiosa, ai sensi dell'articolo 95</a:t>
            </a:r>
            <a:r>
              <a:rPr lang="it-IT" dirty="0"/>
              <a:t>, </a:t>
            </a:r>
            <a:r>
              <a:rPr lang="it-IT" b="1" dirty="0"/>
              <a:t>comma  6</a:t>
            </a:r>
            <a:r>
              <a:rPr lang="it-IT" dirty="0"/>
              <a:t>. Nel  caso  dei  contratti  relativi  ai   servizi   di   ristorazione ospedaliera, assistenziale, scolastica e sociale di cui  all'articolo 95, comma 3, lettera a), e  dei  contratti  relativi  ai  servizi  di ristorazione di  cui  all'articolo  144,  il  suddetto  decreto  può stabilire che l'obbligo di cui al comma 1 si applichi anche  per  una quota inferiore al 50 per cento del valore a base d'asta. Negli altri casi il medesimo obbligo si applica per gli affidamenti di  qualunque importo, per almeno il  50  per  cento  del  valore  a  base  d'asta, relativamente alle categorie di forniture e affidamenti non  connesse agli usi finali di energia e oggetto dei criteri  ambientali  minimi, </a:t>
            </a:r>
            <a:r>
              <a:rPr lang="it-IT" b="1" dirty="0"/>
              <a:t>mentre si applica per l'intero valore delle gare, relativamente  alle categorie di appalto con le quali  si  può  conseguire  l'efficienza energetica negli usi finali quali</a:t>
            </a:r>
            <a:r>
              <a:rPr lang="it-IT" dirty="0"/>
              <a:t>: </a:t>
            </a:r>
          </a:p>
        </p:txBody>
      </p:sp>
      <p:sp>
        <p:nvSpPr>
          <p:cNvPr id="3" name="Segnaposto piè di pagina 2"/>
          <p:cNvSpPr>
            <a:spLocks noGrp="1"/>
          </p:cNvSpPr>
          <p:nvPr>
            <p:ph type="ftr" sz="quarter" idx="4294967295"/>
          </p:nvPr>
        </p:nvSpPr>
        <p:spPr>
          <a:xfrm>
            <a:off x="3419872" y="6407944"/>
            <a:ext cx="4896544" cy="365125"/>
          </a:xfrm>
          <a:prstGeom prst="rect">
            <a:avLst/>
          </a:prstGeom>
        </p:spPr>
        <p:txBody>
          <a:bodyPr/>
          <a:lstStyle/>
          <a:p>
            <a:pPr>
              <a:defRPr/>
            </a:pPr>
            <a:r>
              <a:rPr lang="it-IT" sz="1200" dirty="0" smtClean="0"/>
              <a:t>Riccardo </a:t>
            </a:r>
            <a:r>
              <a:rPr lang="it-IT" sz="1200" dirty="0" err="1" smtClean="0"/>
              <a:t>Rifici</a:t>
            </a:r>
            <a:r>
              <a:rPr lang="it-IT" sz="1200" dirty="0" smtClean="0"/>
              <a:t> - Direzione Generale Clima ed energia</a:t>
            </a:r>
            <a:endParaRPr lang="it-IT" sz="1200" dirty="0"/>
          </a:p>
        </p:txBody>
      </p:sp>
      <p:sp>
        <p:nvSpPr>
          <p:cNvPr id="4" name="Segnaposto numero diapositiva 3"/>
          <p:cNvSpPr>
            <a:spLocks noGrp="1"/>
          </p:cNvSpPr>
          <p:nvPr>
            <p:ph type="sldNum" sz="quarter" idx="4294967295"/>
          </p:nvPr>
        </p:nvSpPr>
        <p:spPr>
          <a:xfrm>
            <a:off x="8647272" y="6407944"/>
            <a:ext cx="365760" cy="365125"/>
          </a:xfrm>
          <a:prstGeom prst="rect">
            <a:avLst/>
          </a:prstGeom>
        </p:spPr>
        <p:txBody>
          <a:bodyPr/>
          <a:lstStyle/>
          <a:p>
            <a:pPr>
              <a:defRPr/>
            </a:pPr>
            <a:fld id="{AA319339-79B7-4F9C-8F82-33E12E4378D6}" type="slidenum">
              <a:rPr lang="it-IT" smtClean="0"/>
              <a:pPr>
                <a:defRPr/>
              </a:pPr>
              <a:t>7</a:t>
            </a:fld>
            <a:endParaRPr lang="it-IT"/>
          </a:p>
        </p:txBody>
      </p:sp>
      <p:sp>
        <p:nvSpPr>
          <p:cNvPr id="5" name="Titolo 4"/>
          <p:cNvSpPr>
            <a:spLocks noGrp="1"/>
          </p:cNvSpPr>
          <p:nvPr>
            <p:ph type="title"/>
          </p:nvPr>
        </p:nvSpPr>
        <p:spPr/>
        <p:txBody>
          <a:bodyPr>
            <a:normAutofit/>
          </a:bodyPr>
          <a:lstStyle/>
          <a:p>
            <a:pPr algn="ctr"/>
            <a:r>
              <a:rPr lang="it-IT" sz="3200" dirty="0"/>
              <a:t>Art. 34 - Criteri di sostenibilità energetica e ambientale) </a:t>
            </a:r>
          </a:p>
        </p:txBody>
      </p:sp>
    </p:spTree>
    <p:extLst>
      <p:ext uri="{BB962C8B-B14F-4D97-AF65-F5344CB8AC3E}">
        <p14:creationId xmlns:p14="http://schemas.microsoft.com/office/powerpoint/2010/main" val="324834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77500" lnSpcReduction="20000"/>
          </a:bodyPr>
          <a:lstStyle/>
          <a:p>
            <a:pPr algn="just"/>
            <a:r>
              <a:rPr lang="it-IT" dirty="0"/>
              <a:t>a)  acquisto  di  lampade  a  scarica  ad   alta   intensità,   di alimentatori  elettronici  e  di  moduli  a  LED  per   illuminazione pubblica, acquisto di apparecchi di illuminazione  per  illuminazione pubblica e affidamento del servizio di progettazione di  impianti  di illuminazione pubblica;    </a:t>
            </a:r>
          </a:p>
          <a:p>
            <a:pPr algn="just"/>
            <a:r>
              <a:rPr lang="it-IT" dirty="0"/>
              <a:t>b)  attrezzature  elettriche  ed  elettroniche   d'ufficio,   quali personal   computer,   stampanti,    apparecchi    multifunzione    e fotocopiatrici;    </a:t>
            </a:r>
          </a:p>
          <a:p>
            <a:pPr algn="just"/>
            <a:r>
              <a:rPr lang="it-IT" dirty="0"/>
              <a:t>c) servizi energetici per gli edifici, servizio di illuminazione  e forza motrice, servizio di riscaldamento/raffrescamento di edifici;    </a:t>
            </a:r>
            <a:endParaRPr lang="it-IT" dirty="0" smtClean="0"/>
          </a:p>
          <a:p>
            <a:pPr algn="just"/>
            <a:r>
              <a:rPr lang="it-IT" dirty="0" smtClean="0"/>
              <a:t>d</a:t>
            </a:r>
            <a:r>
              <a:rPr lang="it-IT" dirty="0"/>
              <a:t>) affidamento di servizi di progettazione e lavori  per  la  nuova costruzione, ristrutturazione e manutenzione  di  edifici  e  per  la gestione dei cantieri della pubblica amministrazione.    </a:t>
            </a:r>
          </a:p>
          <a:p>
            <a:pPr marL="109728" indent="0" algn="just">
              <a:buNone/>
            </a:pPr>
            <a:r>
              <a:rPr lang="it-IT" dirty="0"/>
              <a:t>3. Con decreto  del  Ministro  dell'ambiente  e  della  tutela  del territorio e del  mare  può  essere  previsto,  </a:t>
            </a:r>
            <a:r>
              <a:rPr lang="it-IT" dirty="0" smtClean="0"/>
              <a:t>altresì,  </a:t>
            </a:r>
            <a:r>
              <a:rPr lang="it-IT" dirty="0"/>
              <a:t>l'aumento progressivo della percentuale del 50 per  cento  del  valore  a  base d'asta indicato al comma 2. </a:t>
            </a:r>
          </a:p>
          <a:p>
            <a:endParaRPr lang="it-IT" dirty="0"/>
          </a:p>
        </p:txBody>
      </p:sp>
      <p:sp>
        <p:nvSpPr>
          <p:cNvPr id="3" name="Segnaposto piè di pagina 2"/>
          <p:cNvSpPr>
            <a:spLocks noGrp="1"/>
          </p:cNvSpPr>
          <p:nvPr>
            <p:ph type="ftr" sz="quarter" idx="4294967295"/>
          </p:nvPr>
        </p:nvSpPr>
        <p:spPr>
          <a:xfrm>
            <a:off x="3779912" y="6407944"/>
            <a:ext cx="3960440" cy="365125"/>
          </a:xfrm>
          <a:prstGeom prst="rect">
            <a:avLst/>
          </a:prstGeom>
        </p:spPr>
        <p:txBody>
          <a:bodyPr/>
          <a:lstStyle/>
          <a:p>
            <a:pPr>
              <a:defRPr/>
            </a:pPr>
            <a:r>
              <a:rPr lang="it-IT" sz="1200" dirty="0" smtClean="0"/>
              <a:t>Riccardo </a:t>
            </a:r>
            <a:r>
              <a:rPr lang="it-IT" sz="1200" dirty="0" err="1" smtClean="0"/>
              <a:t>Rifici</a:t>
            </a:r>
            <a:r>
              <a:rPr lang="it-IT" sz="1200" dirty="0" smtClean="0"/>
              <a:t> - Direzione Generale Clima ed energia</a:t>
            </a:r>
            <a:endParaRPr lang="it-IT" sz="1200" dirty="0"/>
          </a:p>
        </p:txBody>
      </p:sp>
      <p:sp>
        <p:nvSpPr>
          <p:cNvPr id="4" name="Segnaposto numero diapositiva 3"/>
          <p:cNvSpPr>
            <a:spLocks noGrp="1"/>
          </p:cNvSpPr>
          <p:nvPr>
            <p:ph type="sldNum" sz="quarter" idx="4294967295"/>
          </p:nvPr>
        </p:nvSpPr>
        <p:spPr>
          <a:xfrm>
            <a:off x="8647272" y="6407944"/>
            <a:ext cx="365760" cy="365125"/>
          </a:xfrm>
          <a:prstGeom prst="rect">
            <a:avLst/>
          </a:prstGeom>
        </p:spPr>
        <p:txBody>
          <a:bodyPr/>
          <a:lstStyle/>
          <a:p>
            <a:pPr>
              <a:defRPr/>
            </a:pPr>
            <a:fld id="{AA319339-79B7-4F9C-8F82-33E12E4378D6}" type="slidenum">
              <a:rPr lang="it-IT" smtClean="0"/>
              <a:pPr>
                <a:defRPr/>
              </a:pPr>
              <a:t>8</a:t>
            </a:fld>
            <a:endParaRPr lang="it-IT"/>
          </a:p>
        </p:txBody>
      </p:sp>
      <p:sp>
        <p:nvSpPr>
          <p:cNvPr id="5" name="Titolo 4"/>
          <p:cNvSpPr>
            <a:spLocks noGrp="1"/>
          </p:cNvSpPr>
          <p:nvPr>
            <p:ph type="title"/>
          </p:nvPr>
        </p:nvSpPr>
        <p:spPr/>
        <p:txBody>
          <a:bodyPr>
            <a:normAutofit/>
          </a:bodyPr>
          <a:lstStyle/>
          <a:p>
            <a:r>
              <a:rPr lang="it-IT" dirty="0"/>
              <a:t>Art. 34 - Criteri di sostenibilità energetica e ambientale) </a:t>
            </a:r>
          </a:p>
        </p:txBody>
      </p:sp>
    </p:spTree>
    <p:extLst>
      <p:ext uri="{BB962C8B-B14F-4D97-AF65-F5344CB8AC3E}">
        <p14:creationId xmlns:p14="http://schemas.microsoft.com/office/powerpoint/2010/main" val="1822822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188640"/>
            <a:ext cx="7992888" cy="720080"/>
          </a:xfrm>
        </p:spPr>
        <p:txBody>
          <a:bodyPr>
            <a:noAutofit/>
          </a:bodyPr>
          <a:lstStyle/>
          <a:p>
            <a:pPr algn="ctr"/>
            <a:r>
              <a:rPr lang="it-IT" sz="2400" b="1" dirty="0" smtClean="0"/>
              <a:t>Adottati i CAM per 17 gruppi di prodotti /servizi</a:t>
            </a:r>
            <a:endParaRPr lang="it-IT" sz="2400" b="1" dirty="0"/>
          </a:p>
        </p:txBody>
      </p:sp>
      <p:sp>
        <p:nvSpPr>
          <p:cNvPr id="5" name="Segnaposto contenuto 4"/>
          <p:cNvSpPr>
            <a:spLocks noGrp="1"/>
          </p:cNvSpPr>
          <p:nvPr>
            <p:ph sz="quarter" idx="1"/>
          </p:nvPr>
        </p:nvSpPr>
        <p:spPr>
          <a:xfrm>
            <a:off x="179512" y="908720"/>
            <a:ext cx="8640960" cy="5616624"/>
          </a:xfrm>
        </p:spPr>
        <p:txBody>
          <a:bodyPr>
            <a:normAutofit fontScale="85000" lnSpcReduction="10000"/>
          </a:bodyPr>
          <a:lstStyle/>
          <a:p>
            <a:pPr marL="365760" indent="-256032" algn="just" fontAlgn="auto">
              <a:lnSpc>
                <a:spcPct val="170000"/>
              </a:lnSpc>
              <a:spcAft>
                <a:spcPts val="0"/>
              </a:spcAft>
              <a:buFont typeface="Wingdings 3"/>
              <a:buNone/>
              <a:defRPr/>
            </a:pPr>
            <a:r>
              <a:rPr lang="it-IT" sz="2500" dirty="0" smtClean="0"/>
              <a:t>DM 25/2/2011 : arredi per ufficio, prodotti tessili, </a:t>
            </a:r>
          </a:p>
          <a:p>
            <a:pPr marL="365760" indent="-256032" algn="just" fontAlgn="auto">
              <a:spcAft>
                <a:spcPts val="0"/>
              </a:spcAft>
              <a:buFont typeface="Wingdings 3"/>
              <a:buNone/>
              <a:defRPr/>
            </a:pPr>
            <a:r>
              <a:rPr lang="it-IT" sz="2500" dirty="0" smtClean="0"/>
              <a:t>DM 25/7/2011: ristorazione collettiva, serramenti esterni</a:t>
            </a:r>
          </a:p>
          <a:p>
            <a:pPr marL="365760" indent="-256032" algn="just" fontAlgn="auto">
              <a:spcAft>
                <a:spcPts val="0"/>
              </a:spcAft>
              <a:buFont typeface="Wingdings 3"/>
              <a:buNone/>
              <a:defRPr/>
            </a:pPr>
            <a:r>
              <a:rPr lang="it-IT" sz="2500" dirty="0" smtClean="0"/>
              <a:t>DM  7/3/2012: Servizi energetici per gli edifici, </a:t>
            </a:r>
          </a:p>
          <a:p>
            <a:pPr marL="365760" indent="-256032" algn="just" fontAlgn="auto">
              <a:spcAft>
                <a:spcPts val="0"/>
              </a:spcAft>
              <a:buFont typeface="Wingdings 3"/>
              <a:buNone/>
              <a:defRPr/>
            </a:pPr>
            <a:r>
              <a:rPr lang="it-IT" sz="2500" dirty="0" smtClean="0"/>
              <a:t>DM 8/5/2012 : acquisizione veicoli per il trasporto su strada</a:t>
            </a:r>
          </a:p>
          <a:p>
            <a:pPr marL="365760" indent="-256032" algn="just" fontAlgn="auto">
              <a:spcAft>
                <a:spcPts val="0"/>
              </a:spcAft>
              <a:buFont typeface="Wingdings 3"/>
              <a:buNone/>
              <a:defRPr/>
            </a:pPr>
            <a:r>
              <a:rPr lang="it-IT" sz="2500" dirty="0" smtClean="0"/>
              <a:t>DM 24/5/2012 : servizi e prodotti di pulizia</a:t>
            </a:r>
          </a:p>
          <a:p>
            <a:pPr marL="365760" indent="-256032" algn="just" fontAlgn="auto">
              <a:spcAft>
                <a:spcPts val="0"/>
              </a:spcAft>
              <a:buFont typeface="Wingdings 3"/>
              <a:buNone/>
              <a:defRPr/>
            </a:pPr>
            <a:r>
              <a:rPr lang="it-IT" sz="2500" dirty="0" smtClean="0"/>
              <a:t>DM 6/</a:t>
            </a:r>
            <a:r>
              <a:rPr lang="it-IT" sz="2500" dirty="0" err="1" smtClean="0"/>
              <a:t>6</a:t>
            </a:r>
            <a:r>
              <a:rPr lang="it-IT" sz="2500" dirty="0" smtClean="0"/>
              <a:t>/2012: Guida per l’integrazione dei criteri sociali negli appalti pubblici</a:t>
            </a:r>
          </a:p>
          <a:p>
            <a:pPr marL="365760" indent="-256032" algn="just" fontAlgn="auto">
              <a:spcAft>
                <a:spcPts val="0"/>
              </a:spcAft>
              <a:buFont typeface="Wingdings 3"/>
              <a:buNone/>
              <a:defRPr/>
            </a:pPr>
            <a:r>
              <a:rPr lang="it-IT" sz="2500" dirty="0" smtClean="0"/>
              <a:t>DM 4/</a:t>
            </a:r>
            <a:r>
              <a:rPr lang="it-IT" sz="2500" dirty="0" err="1" smtClean="0"/>
              <a:t>4</a:t>
            </a:r>
            <a:r>
              <a:rPr lang="it-IT" sz="2500" dirty="0" smtClean="0"/>
              <a:t>/2013 : Carta per copia (revisione CAM 2009)</a:t>
            </a:r>
          </a:p>
          <a:p>
            <a:pPr marL="365760" indent="-256032" algn="just" fontAlgn="auto">
              <a:spcAft>
                <a:spcPts val="0"/>
              </a:spcAft>
              <a:buFont typeface="Wingdings 3"/>
              <a:buNone/>
              <a:defRPr/>
            </a:pPr>
            <a:r>
              <a:rPr lang="it-IT" sz="2500" dirty="0" smtClean="0"/>
              <a:t>DM13/12/2013: Servizio verde pubblico; IT(computer,stampanti, ecc..) (revisione)</a:t>
            </a:r>
          </a:p>
          <a:p>
            <a:pPr marL="365760" indent="-256032" algn="just" fontAlgn="auto">
              <a:spcAft>
                <a:spcPts val="0"/>
              </a:spcAft>
              <a:buFont typeface="Wingdings 3"/>
              <a:buNone/>
              <a:defRPr/>
            </a:pPr>
            <a:r>
              <a:rPr lang="it-IT" sz="2500" dirty="0" smtClean="0"/>
              <a:t>DM 23/12.2013 Revisione Illuminazione pubblica</a:t>
            </a:r>
          </a:p>
          <a:p>
            <a:pPr marL="365760" indent="-256032" algn="just" fontAlgn="auto">
              <a:spcAft>
                <a:spcPts val="0"/>
              </a:spcAft>
              <a:buFont typeface="Wingdings 3"/>
              <a:buNone/>
              <a:defRPr/>
            </a:pPr>
            <a:r>
              <a:rPr lang="it-IT" sz="2500" dirty="0" smtClean="0"/>
              <a:t>DM 13/2/2014 : Servizio Rifiuti urbani; Cartucce per stampanti</a:t>
            </a:r>
          </a:p>
          <a:p>
            <a:pPr marL="365760" indent="-256032" algn="just" fontAlgn="auto">
              <a:spcAft>
                <a:spcPts val="0"/>
              </a:spcAft>
              <a:buFont typeface="Wingdings 3"/>
              <a:buNone/>
              <a:defRPr/>
            </a:pPr>
            <a:r>
              <a:rPr lang="it-IT" sz="2500" dirty="0" smtClean="0"/>
              <a:t>DM 05/02/2015: articoli per l’arredo urbano. </a:t>
            </a:r>
          </a:p>
          <a:p>
            <a:pPr marL="365760" indent="-256032" algn="just" fontAlgn="auto">
              <a:spcAft>
                <a:spcPts val="0"/>
              </a:spcAft>
              <a:buFont typeface="Wingdings 3"/>
              <a:buNone/>
              <a:defRPr/>
            </a:pPr>
            <a:r>
              <a:rPr lang="it-IT" sz="2500" dirty="0" smtClean="0"/>
              <a:t>DM 24/12/2015: Ausili per l’incontinenza; Servizio di progettazione e lavori, </a:t>
            </a:r>
            <a:r>
              <a:rPr lang="it-IT" sz="2400" dirty="0" smtClean="0"/>
              <a:t>per la costruzione e la ristrutturazione degli edifici</a:t>
            </a:r>
          </a:p>
        </p:txBody>
      </p:sp>
      <p:sp>
        <p:nvSpPr>
          <p:cNvPr id="4" name="Segnaposto numero diapositiva 3"/>
          <p:cNvSpPr>
            <a:spLocks noGrp="1"/>
          </p:cNvSpPr>
          <p:nvPr>
            <p:ph type="sldNum" sz="quarter" idx="15"/>
          </p:nvPr>
        </p:nvSpPr>
        <p:spPr/>
        <p:txBody>
          <a:bodyPr/>
          <a:lstStyle/>
          <a:p>
            <a:fld id="{66A4C9C8-245A-4AB0-9AAC-4DB806397E19}" type="slidenum">
              <a:rPr lang="it-IT" smtClean="0"/>
              <a:pPr/>
              <a:t>9</a:t>
            </a:fld>
            <a:endParaRPr lang="it-IT"/>
          </a:p>
        </p:txBody>
      </p:sp>
      <p:sp>
        <p:nvSpPr>
          <p:cNvPr id="3" name="Segnaposto piè di pagina 2"/>
          <p:cNvSpPr>
            <a:spLocks noGrp="1"/>
          </p:cNvSpPr>
          <p:nvPr>
            <p:ph type="ftr" sz="quarter" idx="16"/>
          </p:nvPr>
        </p:nvSpPr>
        <p:spPr>
          <a:xfrm>
            <a:off x="304800" y="6410848"/>
            <a:ext cx="4339208" cy="365760"/>
          </a:xfrm>
        </p:spPr>
        <p:txBody>
          <a:bodyPr/>
          <a:lstStyle/>
          <a:p>
            <a:r>
              <a:rPr lang="it-IT" smtClean="0"/>
              <a:t>Riccardo Rifici - Direzione Generale Clima ed energia</a:t>
            </a:r>
            <a:endParaRPr lang="it-I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338</TotalTime>
  <Words>1608</Words>
  <Application>Microsoft Office PowerPoint</Application>
  <PresentationFormat>Presentazione su schermo (4:3)</PresentationFormat>
  <Paragraphs>148</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Loggia</vt:lpstr>
      <vt:lpstr>Il Piano d’azione nazionale GPP e il “collegato ambientale”</vt:lpstr>
      <vt:lpstr>Un richiamo alla strategia europea</vt:lpstr>
      <vt:lpstr>I tre temi ambientali principali che emergono dai documenti europei</vt:lpstr>
      <vt:lpstr>il collegato e il  GPP</vt:lpstr>
      <vt:lpstr>Il nuovo codice degli appalti il d.lgs 50/2016 e il GPP</vt:lpstr>
      <vt:lpstr>Art. 34 - Criteri di sostenibilità energetica e ambientale)  </vt:lpstr>
      <vt:lpstr>Art. 34 - Criteri di sostenibilità energetica e ambientale) </vt:lpstr>
      <vt:lpstr>Art. 34 - Criteri di sostenibilità energetica e ambientale) </vt:lpstr>
      <vt:lpstr>Adottati i CAM per 17 gruppi di prodotti /servizi</vt:lpstr>
      <vt:lpstr>I lavori in corso</vt:lpstr>
      <vt:lpstr>Qualche riflessione sul lavoro fatto:  gli aspetti positivi</vt:lpstr>
      <vt:lpstr>Qualche riflessione sul lavoro fatto: gli aspetti ancora carenti</vt:lpstr>
      <vt:lpstr>Gli impegni futuri</vt:lpstr>
      <vt:lpstr>In particolare</vt:lpstr>
      <vt:lpstr>GPP e le attività di carattere strategico</vt:lpstr>
      <vt:lpstr>Grazie per l’attenzione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Piano d’azione nazionale GPP e il “collegato ambientale”</dc:title>
  <dc:creator>RificiRCR</dc:creator>
  <cp:lastModifiedBy>Administrator</cp:lastModifiedBy>
  <cp:revision>42</cp:revision>
  <dcterms:created xsi:type="dcterms:W3CDTF">2016-02-15T08:00:02Z</dcterms:created>
  <dcterms:modified xsi:type="dcterms:W3CDTF">2016-06-16T08:07:56Z</dcterms:modified>
</cp:coreProperties>
</file>