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5" name="Sottotito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1" name="Segnaposto dat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immagin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egnaposto titolo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1" name="Segnaposto testo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7" name="Segnaposto dat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176CC4F-D6EB-473B-8F88-A1F57793BB5A}" type="datetimeFigureOut">
              <a:rPr lang="it-IT" smtClean="0"/>
              <a:t>18/04/2013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34AC37-2308-4F28-955B-98FBE4E0D57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Donne, lavoro, imprese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Silvia </a:t>
            </a:r>
            <a:r>
              <a:rPr lang="it-IT" dirty="0" err="1" smtClean="0"/>
              <a:t>Cantele</a:t>
            </a:r>
            <a:endParaRPr lang="it-IT" dirty="0" smtClean="0"/>
          </a:p>
          <a:p>
            <a:r>
              <a:rPr lang="it-IT" dirty="0" smtClean="0"/>
              <a:t>Dipartimento di Economia Aziendale</a:t>
            </a:r>
          </a:p>
          <a:p>
            <a:r>
              <a:rPr lang="it-IT" dirty="0" smtClean="0"/>
              <a:t>Università degli Studi di Verona</a:t>
            </a:r>
          </a:p>
          <a:p>
            <a:r>
              <a:rPr lang="it-IT" dirty="0" smtClean="0"/>
              <a:t>Vicenza, 18 aprile 2013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6266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Che cosa si deve FARE?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Rimuovere le barriere culturali</a:t>
            </a:r>
          </a:p>
          <a:p>
            <a:pPr lvl="1"/>
            <a:r>
              <a:rPr lang="it-IT" dirty="0" smtClean="0"/>
              <a:t>Ruolo donne vs ruolo uomini</a:t>
            </a:r>
          </a:p>
          <a:p>
            <a:pPr lvl="1"/>
            <a:r>
              <a:rPr lang="it-IT" dirty="0" smtClean="0"/>
              <a:t>Capacità donne vs capacità uomini</a:t>
            </a:r>
          </a:p>
          <a:p>
            <a:pPr lvl="1"/>
            <a:r>
              <a:rPr lang="it-IT" dirty="0" smtClean="0"/>
              <a:t>Famiglia vs carriera</a:t>
            </a:r>
          </a:p>
          <a:p>
            <a:r>
              <a:rPr lang="it-IT" dirty="0" smtClean="0"/>
              <a:t>Rimuovere le barriere «pratiche»</a:t>
            </a:r>
          </a:p>
          <a:p>
            <a:pPr lvl="1"/>
            <a:r>
              <a:rPr lang="it-IT" dirty="0" smtClean="0"/>
              <a:t>Networks donne, database di candidature</a:t>
            </a:r>
          </a:p>
          <a:p>
            <a:pPr lvl="1"/>
            <a:r>
              <a:rPr lang="it-IT" dirty="0" smtClean="0"/>
              <a:t>Più servizi sociali a sostegno di chi lavora (prima infanzia, scuola, assistenza anziani)</a:t>
            </a:r>
          </a:p>
          <a:p>
            <a:pPr lvl="1"/>
            <a:r>
              <a:rPr lang="it-IT" dirty="0" smtClean="0"/>
              <a:t>Interventi normativi o agevolativi per stimolare in fase iniziale il cambiamento</a:t>
            </a:r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9346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Questioni di genere: a che punto siamo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8882435"/>
              </p:ext>
            </p:extLst>
          </p:nvPr>
        </p:nvGraphicFramePr>
        <p:xfrm>
          <a:off x="395536" y="1196752"/>
          <a:ext cx="7211144" cy="295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984"/>
                <a:gridCol w="144016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it-IT" dirty="0" smtClean="0"/>
                        <a:t>GENDER</a:t>
                      </a:r>
                      <a:r>
                        <a:rPr lang="it-IT" baseline="0" dirty="0" smtClean="0"/>
                        <a:t> GAP INDEX 2012 (WORLD ECONOMIC FORUM)</a:t>
                      </a:r>
                    </a:p>
                    <a:p>
                      <a:r>
                        <a:rPr lang="it-IT" baseline="0" dirty="0" smtClean="0"/>
                        <a:t>Indagine su 135 Stati nel mondo</a:t>
                      </a:r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Sub-indice</a:t>
                      </a:r>
                      <a:endParaRPr lang="it-IT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Rank</a:t>
                      </a:r>
                      <a:r>
                        <a:rPr lang="it-IT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Italia</a:t>
                      </a:r>
                      <a:endParaRPr lang="it-IT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Partecipazione ed opportunità economiche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101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Istruzione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65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Salute e speranza di vita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76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Empowerment</a:t>
                      </a:r>
                      <a:r>
                        <a:rPr lang="it-IT" baseline="0" dirty="0" smtClean="0"/>
                        <a:t> politico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71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 dirty="0" smtClean="0">
                          <a:solidFill>
                            <a:srgbClr val="FF0000"/>
                          </a:solidFill>
                        </a:rPr>
                        <a:t>INDICE COMPLESSIVO</a:t>
                      </a:r>
                      <a:endParaRPr lang="it-IT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rgbClr val="FF0000"/>
                          </a:solidFill>
                        </a:rPr>
                        <a:t>80</a:t>
                      </a:r>
                      <a:endParaRPr lang="it-IT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365104"/>
            <a:ext cx="3672408" cy="2368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230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717831"/>
              </p:ext>
            </p:extLst>
          </p:nvPr>
        </p:nvGraphicFramePr>
        <p:xfrm>
          <a:off x="971601" y="1196751"/>
          <a:ext cx="6552727" cy="5136829"/>
        </p:xfrm>
        <a:graphic>
          <a:graphicData uri="http://schemas.openxmlformats.org/drawingml/2006/table">
            <a:tbl>
              <a:tblPr/>
              <a:tblGrid>
                <a:gridCol w="2082586"/>
                <a:gridCol w="1490047"/>
                <a:gridCol w="1490047"/>
                <a:gridCol w="1490047"/>
              </a:tblGrid>
              <a:tr h="292373">
                <a:tc rowSpan="2">
                  <a:txBody>
                    <a:bodyPr/>
                    <a:lstStyle/>
                    <a:p>
                      <a:pPr algn="l"/>
                      <a:r>
                        <a:rPr lang="it-IT" sz="1400" b="1" i="0" dirty="0">
                          <a:solidFill>
                            <a:srgbClr val="000000"/>
                          </a:solidFill>
                          <a:effectLst/>
                        </a:rPr>
                        <a:t>1. COLLETTIVO INDAGATO</a:t>
                      </a:r>
                      <a:endParaRPr lang="it-IT" sz="1400" b="1" i="0" dirty="0">
                        <a:effectLst/>
                      </a:endParaRPr>
                    </a:p>
                  </a:txBody>
                  <a:tcPr marL="18268" marR="18268" marT="18268" marB="18268">
                    <a:lnL w="9525" cap="flat" cmpd="sng" algn="ctr">
                      <a:solidFill>
                        <a:srgbClr val="DFC8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C8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8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2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it-IT" sz="1400" b="1" i="0">
                          <a:solidFill>
                            <a:srgbClr val="000000"/>
                          </a:solidFill>
                          <a:effectLst/>
                        </a:rPr>
                        <a:t>Collettivo </a:t>
                      </a:r>
                      <a:br>
                        <a:rPr lang="it-IT" sz="1400" b="1" i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it-IT" sz="1400" b="1" i="0">
                          <a:solidFill>
                            <a:srgbClr val="000000"/>
                          </a:solidFill>
                          <a:effectLst/>
                        </a:rPr>
                        <a:t>selezionato</a:t>
                      </a:r>
                    </a:p>
                  </a:txBody>
                  <a:tcPr marL="10961" marR="18268" marT="36535" marB="36535" anchor="ctr">
                    <a:lnL w="9525" cap="flat" cmpd="sng" algn="ctr">
                      <a:solidFill>
                        <a:srgbClr val="DFC8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C8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8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it-IT" sz="1400" b="1" i="0">
                          <a:solidFill>
                            <a:srgbClr val="000000"/>
                          </a:solidFill>
                          <a:effectLst/>
                        </a:rPr>
                        <a:t>Collettivo selezionato (disaggregato per genere) </a:t>
                      </a:r>
                    </a:p>
                  </a:txBody>
                  <a:tcPr marL="10961" marR="18268" marT="36535" marB="36535" anchor="ctr">
                    <a:lnL w="9525" cap="flat" cmpd="sng" algn="ctr">
                      <a:solidFill>
                        <a:srgbClr val="DFC8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8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8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8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9074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i="0">
                          <a:solidFill>
                            <a:srgbClr val="663333"/>
                          </a:solidFill>
                          <a:effectLst/>
                        </a:rPr>
                        <a:t>Uomini</a:t>
                      </a:r>
                    </a:p>
                  </a:txBody>
                  <a:tcPr marL="7307" marR="7307" marT="7307" marB="7307" anchor="ctr">
                    <a:lnL w="9525" cap="flat" cmpd="sng" algn="ctr">
                      <a:solidFill>
                        <a:srgbClr val="DFC8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FC8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8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i="0">
                          <a:solidFill>
                            <a:srgbClr val="663333"/>
                          </a:solidFill>
                          <a:effectLst/>
                        </a:rPr>
                        <a:t>Donne</a:t>
                      </a:r>
                    </a:p>
                  </a:txBody>
                  <a:tcPr marL="7307" marR="7307" marT="7307" marB="7307" anchor="ctr">
                    <a:lnL w="9525" cap="flat" cmpd="sng" algn="ctr">
                      <a:solidFill>
                        <a:srgbClr val="DFC8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8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8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2"/>
                    </a:solidFill>
                  </a:tcPr>
                </a:tc>
              </a:tr>
              <a:tr h="412033">
                <a:tc>
                  <a:txBody>
                    <a:bodyPr/>
                    <a:lstStyle/>
                    <a:p>
                      <a:pPr algn="l"/>
                      <a:r>
                        <a:rPr lang="it-IT" sz="1400" b="1">
                          <a:effectLst/>
                        </a:rPr>
                        <a:t>Numero di laureati </a:t>
                      </a:r>
                    </a:p>
                  </a:txBody>
                  <a:tcPr marL="24357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214.618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85.204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129.414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5200">
                <a:tc>
                  <a:txBody>
                    <a:bodyPr/>
                    <a:lstStyle/>
                    <a:p>
                      <a:pPr algn="l"/>
                      <a:r>
                        <a:rPr lang="it-IT" sz="1400" b="1">
                          <a:effectLst/>
                        </a:rPr>
                        <a:t>Numero di intervistati </a:t>
                      </a:r>
                    </a:p>
                  </a:txBody>
                  <a:tcPr marL="24357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184.639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72.345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112.294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358868">
                <a:tc>
                  <a:txBody>
                    <a:bodyPr/>
                    <a:lstStyle/>
                    <a:p>
                      <a:pPr algn="l"/>
                      <a:r>
                        <a:rPr lang="it-IT" sz="1400" b="1">
                          <a:effectLst/>
                        </a:rPr>
                        <a:t>Tasso di risposta </a:t>
                      </a:r>
                    </a:p>
                  </a:txBody>
                  <a:tcPr marL="24357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86,0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84,9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86,8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8366">
                <a:tc>
                  <a:txBody>
                    <a:bodyPr/>
                    <a:lstStyle/>
                    <a:p>
                      <a:pPr algn="l"/>
                      <a:r>
                        <a:rPr lang="it-IT" sz="1400" b="1">
                          <a:effectLst/>
                        </a:rPr>
                        <a:t>Composizione per genere (%)</a:t>
                      </a:r>
                    </a:p>
                  </a:txBody>
                  <a:tcPr marL="24357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 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 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 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412033">
                <a:tc>
                  <a:txBody>
                    <a:bodyPr/>
                    <a:lstStyle/>
                    <a:p>
                      <a:pPr algn="l"/>
                      <a:r>
                        <a:rPr lang="it-IT" sz="1400" b="0">
                          <a:effectLst/>
                        </a:rPr>
                        <a:t>Uomini </a:t>
                      </a:r>
                    </a:p>
                  </a:txBody>
                  <a:tcPr marL="73070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>
                          <a:effectLst/>
                        </a:rPr>
                        <a:t>39,7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>
                          <a:effectLst/>
                        </a:rPr>
                        <a:t>100,0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>
                          <a:effectLst/>
                        </a:rPr>
                        <a:t>-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8868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>
                          <a:effectLst/>
                        </a:rPr>
                        <a:t>Donne </a:t>
                      </a:r>
                    </a:p>
                  </a:txBody>
                  <a:tcPr marL="73070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>
                          <a:effectLst/>
                        </a:rPr>
                        <a:t>60,3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>
                          <a:effectLst/>
                        </a:rPr>
                        <a:t>-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>
                          <a:effectLst/>
                        </a:rPr>
                        <a:t>100,0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412033">
                <a:tc>
                  <a:txBody>
                    <a:bodyPr/>
                    <a:lstStyle/>
                    <a:p>
                      <a:pPr algn="l"/>
                      <a:r>
                        <a:rPr lang="it-IT" sz="1400" b="1">
                          <a:effectLst/>
                        </a:rPr>
                        <a:t>Età alla laurea (medie)  </a:t>
                      </a:r>
                    </a:p>
                  </a:txBody>
                  <a:tcPr marL="24357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26,6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26,8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26,4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4696">
                <a:tc>
                  <a:txBody>
                    <a:bodyPr/>
                    <a:lstStyle/>
                    <a:p>
                      <a:pPr algn="l"/>
                      <a:r>
                        <a:rPr lang="it-IT" sz="1400" b="1">
                          <a:effectLst/>
                        </a:rPr>
                        <a:t>Voto di laurea in 110-mi (medie)  </a:t>
                      </a:r>
                    </a:p>
                  </a:txBody>
                  <a:tcPr marL="24357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103,1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101,5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>
                          <a:effectLst/>
                        </a:rPr>
                        <a:t>104,1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784193">
                <a:tc>
                  <a:txBody>
                    <a:bodyPr/>
                    <a:lstStyle/>
                    <a:p>
                      <a:pPr algn="l"/>
                      <a:r>
                        <a:rPr lang="it-IT" sz="1400" b="1" dirty="0">
                          <a:effectLst/>
                        </a:rPr>
                        <a:t>Durata degli studi (medie, in anni)  </a:t>
                      </a:r>
                    </a:p>
                  </a:txBody>
                  <a:tcPr marL="24357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 dirty="0">
                          <a:effectLst/>
                        </a:rPr>
                        <a:t>4,3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 dirty="0">
                          <a:effectLst/>
                        </a:rPr>
                        <a:t>4,4</a:t>
                      </a: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i="0" dirty="0" smtClean="0">
                          <a:effectLst/>
                        </a:rPr>
                        <a:t>4,3</a:t>
                      </a:r>
                      <a:endParaRPr lang="it-IT" sz="1400" b="1" i="0" dirty="0">
                        <a:effectLst/>
                      </a:endParaRPr>
                    </a:p>
                  </a:txBody>
                  <a:tcPr marL="35074" marR="35074" marT="17537" marB="17537" anchor="ctr">
                    <a:lnL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E8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025" name="Picture 1" descr="s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s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2.almalaurea.it/cgi-php/universita/statistiche/not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85725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s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2.almalaurea.it/cgi-php/universita/statistiche/not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85725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s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2.almalaurea.it/cgi-php/universita/statistiche/not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600200"/>
            <a:ext cx="85725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42048" cy="79208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Ultima indagine </a:t>
            </a:r>
            <a:r>
              <a:rPr lang="it-IT" dirty="0" err="1" smtClean="0"/>
              <a:t>almalaurea</a:t>
            </a:r>
            <a:r>
              <a:rPr lang="it-IT" dirty="0" smtClean="0"/>
              <a:t> (2012 TUTTA ITALIA)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4134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Tasso di occupazione femminile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6" y="1356527"/>
            <a:ext cx="8689367" cy="4052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reccia a destra 2"/>
          <p:cNvSpPr/>
          <p:nvPr/>
        </p:nvSpPr>
        <p:spPr>
          <a:xfrm rot="16200000">
            <a:off x="6516216" y="5157192"/>
            <a:ext cx="64807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 rot="16200000">
            <a:off x="4644008" y="5229200"/>
            <a:ext cx="648072" cy="50405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3491880" y="598993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Media EU (27) 62,4% </a:t>
            </a:r>
          </a:p>
          <a:p>
            <a:r>
              <a:rPr lang="it-IT" dirty="0" smtClean="0"/>
              <a:t>(uomini 74,6%)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300192" y="598993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Italia 50,5% </a:t>
            </a:r>
          </a:p>
          <a:p>
            <a:r>
              <a:rPr lang="it-IT" dirty="0" smtClean="0"/>
              <a:t>(uomini 71,6%)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5576" y="6313095"/>
            <a:ext cx="33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Fonte: </a:t>
            </a:r>
            <a:r>
              <a:rPr lang="it-IT" dirty="0" err="1" smtClean="0"/>
              <a:t>Eurostat</a:t>
            </a:r>
            <a:r>
              <a:rPr lang="it-IT" dirty="0" smtClean="0"/>
              <a:t> (aprile 2013)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24902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76864" cy="66068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DONNE NEI </a:t>
            </a:r>
            <a:r>
              <a:rPr lang="it-IT" dirty="0" err="1" smtClean="0"/>
              <a:t>cda</a:t>
            </a:r>
            <a:r>
              <a:rPr lang="it-IT" dirty="0" smtClean="0"/>
              <a:t> (</a:t>
            </a:r>
            <a:r>
              <a:rPr lang="it-IT" dirty="0" err="1" smtClean="0"/>
              <a:t>SOCIETà</a:t>
            </a:r>
            <a:r>
              <a:rPr lang="it-IT" dirty="0" smtClean="0"/>
              <a:t> QUOTATE)</a:t>
            </a: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43" y="836712"/>
            <a:ext cx="8642629" cy="4199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426546"/>
              </p:ext>
            </p:extLst>
          </p:nvPr>
        </p:nvGraphicFramePr>
        <p:xfrm>
          <a:off x="827584" y="5085184"/>
          <a:ext cx="741682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1512168"/>
                <a:gridCol w="1512169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%</a:t>
                      </a:r>
                      <a:r>
                        <a:rPr lang="it-IT" baseline="0" dirty="0" smtClean="0"/>
                        <a:t> Donne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Italia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EU</a:t>
                      </a:r>
                      <a:r>
                        <a:rPr lang="it-IT" baseline="0" dirty="0" smtClean="0"/>
                        <a:t> - </a:t>
                      </a:r>
                      <a:r>
                        <a:rPr lang="it-IT" dirty="0" smtClean="0"/>
                        <a:t>27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Presidente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0%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3,3%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Amministratore</a:t>
                      </a:r>
                      <a:r>
                        <a:rPr lang="it-IT" baseline="0" dirty="0" smtClean="0"/>
                        <a:t> Delegato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0%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2,4%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Membri del consiglio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11%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15,8%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674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1235" y="116632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DONNE NEI CDA IN ITALIA: </a:t>
            </a:r>
            <a:br>
              <a:rPr lang="it-IT" dirty="0" smtClean="0"/>
            </a:br>
            <a:r>
              <a:rPr lang="it-IT" dirty="0" smtClean="0"/>
              <a:t>EVOLUZIONE NEL TEMPO</a:t>
            </a: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5760640" cy="3860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umetto 1 2"/>
          <p:cNvSpPr/>
          <p:nvPr/>
        </p:nvSpPr>
        <p:spPr>
          <a:xfrm>
            <a:off x="827584" y="3356992"/>
            <a:ext cx="1512168" cy="792088"/>
          </a:xfrm>
          <a:prstGeom prst="wedgeRect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dirty="0" smtClean="0"/>
              <a:t>2003: 2%</a:t>
            </a:r>
            <a:endParaRPr lang="it-IT" dirty="0"/>
          </a:p>
        </p:txBody>
      </p:sp>
      <p:sp>
        <p:nvSpPr>
          <p:cNvPr id="6" name="Fumetto 1 5"/>
          <p:cNvSpPr/>
          <p:nvPr/>
        </p:nvSpPr>
        <p:spPr>
          <a:xfrm>
            <a:off x="4323319" y="2383427"/>
            <a:ext cx="1512168" cy="792088"/>
          </a:xfrm>
          <a:prstGeom prst="wedgeRect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dirty="0" smtClean="0"/>
              <a:t>2011: 6%</a:t>
            </a:r>
            <a:endParaRPr lang="it-IT" dirty="0"/>
          </a:p>
        </p:txBody>
      </p:sp>
      <p:sp>
        <p:nvSpPr>
          <p:cNvPr id="7" name="Fumetto 1 6"/>
          <p:cNvSpPr/>
          <p:nvPr/>
        </p:nvSpPr>
        <p:spPr>
          <a:xfrm>
            <a:off x="5652120" y="1484784"/>
            <a:ext cx="1512168" cy="792088"/>
          </a:xfrm>
          <a:prstGeom prst="wedgeRect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dirty="0" smtClean="0"/>
              <a:t>2012: 11%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220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pERCHé</a:t>
            </a:r>
            <a:r>
              <a:rPr lang="it-IT" dirty="0" smtClean="0"/>
              <a:t> è importante avere Più donne NEL MONDO DEL LAVORO?</a:t>
            </a:r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32439" cy="440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611560" y="609329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Fonte: </a:t>
            </a:r>
            <a:r>
              <a:rPr lang="it-IT" dirty="0" err="1" smtClean="0"/>
              <a:t>McKinsey</a:t>
            </a:r>
            <a:r>
              <a:rPr lang="it-IT" dirty="0" smtClean="0"/>
              <a:t>, «</a:t>
            </a:r>
            <a:r>
              <a:rPr lang="it-IT" dirty="0" err="1" smtClean="0"/>
              <a:t>Women</a:t>
            </a:r>
            <a:r>
              <a:rPr lang="it-IT" dirty="0" smtClean="0"/>
              <a:t> </a:t>
            </a:r>
            <a:r>
              <a:rPr lang="it-IT" dirty="0" err="1" smtClean="0"/>
              <a:t>matter</a:t>
            </a:r>
            <a:r>
              <a:rPr lang="it-IT" dirty="0" smtClean="0"/>
              <a:t>»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65431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pERCHé</a:t>
            </a:r>
            <a:r>
              <a:rPr lang="it-IT" dirty="0" smtClean="0"/>
              <a:t> è importante avere donne «al vertice»?</a:t>
            </a:r>
            <a:endParaRPr lang="it-I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608298" cy="5104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628463" y="6297029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Fonte: </a:t>
            </a:r>
            <a:r>
              <a:rPr lang="it-IT" dirty="0" err="1" smtClean="0"/>
              <a:t>McKinsey</a:t>
            </a:r>
            <a:r>
              <a:rPr lang="it-IT" dirty="0" smtClean="0"/>
              <a:t>, «</a:t>
            </a:r>
            <a:r>
              <a:rPr lang="it-IT" dirty="0" err="1" smtClean="0"/>
              <a:t>Women</a:t>
            </a:r>
            <a:r>
              <a:rPr lang="it-IT" dirty="0" smtClean="0"/>
              <a:t> </a:t>
            </a:r>
            <a:r>
              <a:rPr lang="it-IT" dirty="0" err="1" smtClean="0"/>
              <a:t>matter</a:t>
            </a:r>
            <a:r>
              <a:rPr lang="it-IT" dirty="0" smtClean="0"/>
              <a:t>»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47947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pERCHé</a:t>
            </a:r>
            <a:r>
              <a:rPr lang="it-IT" dirty="0" smtClean="0"/>
              <a:t> è importante avere donne «al vertice»?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484784"/>
            <a:ext cx="8258543" cy="4673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56995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to">
  <a:themeElements>
    <a:clrScheme name="Mi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i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i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93</TotalTime>
  <Words>336</Words>
  <Application>Microsoft Office PowerPoint</Application>
  <PresentationFormat>Presentazione su schermo (4:3)</PresentationFormat>
  <Paragraphs>99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Mito</vt:lpstr>
      <vt:lpstr>Donne, lavoro, imprese</vt:lpstr>
      <vt:lpstr>Questioni di genere: a che punto siamo</vt:lpstr>
      <vt:lpstr>Ultima indagine almalaurea (2012 TUTTA ITALIA)</vt:lpstr>
      <vt:lpstr>Tasso di occupazione femminile</vt:lpstr>
      <vt:lpstr>DONNE NEI cda (SOCIETà QUOTATE)</vt:lpstr>
      <vt:lpstr>DONNE NEI CDA IN ITALIA:  EVOLUZIONE NEL TEMPO</vt:lpstr>
      <vt:lpstr>pERCHé è importante avere Più donne NEL MONDO DEL LAVORO?</vt:lpstr>
      <vt:lpstr>pERCHé è importante avere donne «al vertice»?</vt:lpstr>
      <vt:lpstr>pERCHé è importante avere donne «al vertice»?</vt:lpstr>
      <vt:lpstr>Che cosa si deve FARE?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Silvia</dc:creator>
  <cp:lastModifiedBy>Silvia</cp:lastModifiedBy>
  <cp:revision>18</cp:revision>
  <dcterms:created xsi:type="dcterms:W3CDTF">2013-04-16T09:21:08Z</dcterms:created>
  <dcterms:modified xsi:type="dcterms:W3CDTF">2013-04-18T08:09:45Z</dcterms:modified>
</cp:coreProperties>
</file>