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73" r:id="rId4"/>
    <p:sldId id="280" r:id="rId5"/>
    <p:sldId id="274" r:id="rId6"/>
    <p:sldId id="282" r:id="rId7"/>
    <p:sldId id="285" r:id="rId8"/>
    <p:sldId id="284" r:id="rId9"/>
    <p:sldId id="281" r:id="rId10"/>
    <p:sldId id="286" r:id="rId11"/>
  </p:sldIdLst>
  <p:sldSz cx="9144000" cy="6858000" type="screen4x3"/>
  <p:notesSz cx="6797675" cy="987425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712DD2-0214-4F31-9D05-CA2DA7F98C14}" type="datetimeFigureOut">
              <a:rPr lang="it-IT"/>
              <a:pPr>
                <a:defRPr/>
              </a:pPr>
              <a:t>16/06/2016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41A305-BC46-4D63-8063-747C270C6D1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7536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D5B37-55B2-4AA4-9860-F809BDB37BEC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FEE1-40E0-4788-8B07-131B11C816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1F2C9-78FC-409D-83FB-12612D9CF57A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B556C-1816-4F24-B289-D09110BCDE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5F84B-FB46-4787-BC28-980C84370184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669E-D4D2-443E-9277-5949D865374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17690-0527-4558-8902-06AD0D1A49EC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C716B-288F-4B06-8353-F2D9E7CC726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6C8B-B67D-4C05-8E70-D503FE224B23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09DE1-B4F6-4014-B63B-CB5F6CCC2F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4DCB5-FB36-4C68-A316-B174A864EC27}" type="datetime1">
              <a:rPr lang="it-IT" smtClean="0"/>
              <a:t>16/06/2016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475E-BE79-4A62-8D44-4855B9E5CC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1E46D-466C-4927-95A6-B8FCAE369398}" type="datetime1">
              <a:rPr lang="it-IT" smtClean="0"/>
              <a:t>16/06/2016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9599E-DF09-4BF7-A8CD-D13F596F798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46128-136B-426C-A5E6-B74D5FE6257C}" type="datetime1">
              <a:rPr lang="it-IT" smtClean="0"/>
              <a:t>16/06/2016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40495-77B7-40A2-B513-24B6E540352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1F88A-DCB4-4010-BBE8-40AE7C0877BF}" type="datetime1">
              <a:rPr lang="it-IT" smtClean="0"/>
              <a:t>16/06/2016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3F74-634E-4EDC-B15E-6DC33CD5EB9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4F44D-29A7-4D61-A0C4-48D7D30D6761}" type="datetime1">
              <a:rPr lang="it-IT" smtClean="0"/>
              <a:t>16/06/2016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A6DF6-C1A9-41DE-8E4F-5FB791827C7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C03E7-7DF6-41E0-ADBB-931B124EBDF0}" type="datetime1">
              <a:rPr lang="it-IT" smtClean="0"/>
              <a:t>16/06/2016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05090-4FC9-4695-A324-B9288A0637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12E02B-4180-4D40-8C2D-0B8EBEA4809B}" type="datetime1">
              <a:rPr lang="it-IT" smtClean="0"/>
              <a:t>16/06/2016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Sezione Affari Generali e FAS-FSC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B602C7-77A3-4DD9-A825-4D6B39C3AE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mailto:helpdeskgpp@regione.veneto.i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olo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5688607"/>
          </a:xfrm>
          <a:ln w="25400">
            <a:solidFill>
              <a:srgbClr val="92D050"/>
            </a:solidFill>
          </a:ln>
        </p:spPr>
        <p:txBody>
          <a:bodyPr/>
          <a:lstStyle/>
          <a:p>
            <a:pPr marL="0" indent="0"/>
            <a:r>
              <a:rPr lang="it-IT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800" b="1" i="1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800" b="1" i="1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PIANO D’AZIONE DELLA REGIONE DEL VENETO PER L’ATTUAZIONE DEL «GREEN PUBLIC PROCUREMENT»</a:t>
            </a:r>
            <a:b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(PAR GPP Triennio 2016-2018) </a:t>
            </a:r>
            <a:b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000" b="1" i="1" dirty="0" smtClean="0"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it-IT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16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Relatore: </a:t>
            </a:r>
            <a:r>
              <a:rPr lang="it-IT" sz="1600" dirty="0" smtClean="0">
                <a:latin typeface="Arial Rounded MT Bold" pitchFamily="34" charset="0"/>
              </a:rPr>
              <a:t> </a:t>
            </a:r>
            <a:r>
              <a:rPr lang="it-IT" sz="1600" dirty="0">
                <a:latin typeface="Arial Rounded MT Bold" pitchFamily="34" charset="0"/>
              </a:rPr>
              <a:t>Avv. Giulia </a:t>
            </a:r>
            <a:r>
              <a:rPr lang="it-IT" sz="1600" dirty="0" smtClean="0">
                <a:latin typeface="Arial Rounded MT Bold" pitchFamily="34" charset="0"/>
              </a:rPr>
              <a:t>Tambato</a:t>
            </a:r>
            <a:br>
              <a:rPr lang="it-IT" sz="1600" dirty="0" smtClean="0">
                <a:latin typeface="Arial Rounded MT Bold" pitchFamily="34" charset="0"/>
              </a:rPr>
            </a:br>
            <a:r>
              <a:rPr lang="it-IT" sz="1600" dirty="0" smtClean="0">
                <a:latin typeface="Arial Rounded MT Bold" pitchFamily="34" charset="0"/>
              </a:rPr>
              <a:t>Dirigente Settore Approvvigionamenti</a:t>
            </a:r>
            <a:r>
              <a:rPr lang="it-IT" sz="1600" dirty="0">
                <a:latin typeface="Arial Rounded MT Bold" pitchFamily="34" charset="0"/>
              </a:rPr>
              <a:t/>
            </a:r>
            <a:br>
              <a:rPr lang="it-IT" sz="1600" dirty="0">
                <a:latin typeface="Arial Rounded MT Bold" pitchFamily="34" charset="0"/>
              </a:rPr>
            </a:br>
            <a:r>
              <a:rPr lang="it-IT" sz="2400" dirty="0">
                <a:latin typeface="Arial Rounded MT Bold" pitchFamily="34" charset="0"/>
              </a:rPr>
              <a:t/>
            </a:r>
            <a:br>
              <a:rPr lang="it-IT" sz="2400" dirty="0">
                <a:latin typeface="Arial Rounded MT Bold" pitchFamily="34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it-IT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it-IT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it-IT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2520280" cy="18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IL PIANO D’AZIONE REGIONALE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12568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 algn="just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it-IT" sz="2000" dirty="0" smtClean="0">
                <a:latin typeface="Arial Rounded MT Bold" pitchFamily="34" charset="0"/>
              </a:rPr>
              <a:t>Grazie per l’attenzione!</a:t>
            </a:r>
          </a:p>
          <a:p>
            <a:pPr marL="0" indent="0" algn="ctr">
              <a:buNone/>
            </a:pPr>
            <a:endParaRPr lang="it-IT" sz="2000" dirty="0">
              <a:latin typeface="Arial Rounded MT Bold" pitchFamily="34" charset="0"/>
            </a:endParaRPr>
          </a:p>
          <a:p>
            <a:pPr marL="0" indent="0" algn="ctr">
              <a:buNone/>
            </a:pPr>
            <a:endParaRPr lang="it-IT" sz="2000" dirty="0" smtClean="0">
              <a:latin typeface="Arial Rounded MT Bold" pitchFamily="34" charset="0"/>
            </a:endParaRPr>
          </a:p>
          <a:p>
            <a:pPr marL="0" indent="0" algn="ctr">
              <a:buNone/>
            </a:pPr>
            <a:endParaRPr lang="it-IT" sz="2000" dirty="0">
              <a:latin typeface="Arial Rounded MT Bold" pitchFamily="34" charset="0"/>
            </a:endParaRPr>
          </a:p>
          <a:p>
            <a:pPr marL="0" indent="0" algn="ctr">
              <a:buNone/>
            </a:pPr>
            <a:r>
              <a:rPr lang="it-IT" sz="1400" dirty="0" smtClean="0">
                <a:latin typeface="Arial Rounded MT Bold" pitchFamily="34" charset="0"/>
              </a:rPr>
              <a:t>SEZIONE AFFARI GENERALI E FAS-FSC</a:t>
            </a:r>
          </a:p>
          <a:p>
            <a:pPr marL="0" indent="0" algn="ctr">
              <a:buNone/>
            </a:pPr>
            <a:r>
              <a:rPr lang="it-IT" sz="1400" dirty="0" smtClean="0">
                <a:latin typeface="Arial Rounded MT Bold" pitchFamily="34" charset="0"/>
              </a:rPr>
              <a:t>Settore Approvvigionamenti - Avv. Giulia Tambato</a:t>
            </a:r>
          </a:p>
          <a:p>
            <a:pPr marL="0" indent="0" algn="ctr">
              <a:buNone/>
            </a:pPr>
            <a:r>
              <a:rPr lang="it-IT" sz="1400" dirty="0" smtClean="0">
                <a:latin typeface="Arial Rounded MT Bold" pitchFamily="34" charset="0"/>
              </a:rPr>
              <a:t>giulia.tambato@regione.veneto.it</a:t>
            </a:r>
          </a:p>
          <a:p>
            <a:pPr marL="0" indent="0" algn="ctr">
              <a:buNone/>
            </a:pPr>
            <a:endParaRPr lang="it-IT" sz="1800" dirty="0" smtClean="0">
              <a:latin typeface="Arial Rounded MT Bold" pitchFamily="34" charset="0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17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39752" y="0"/>
            <a:ext cx="6347048" cy="1208614"/>
          </a:xfrm>
        </p:spPr>
        <p:txBody>
          <a:bodyPr/>
          <a:lstStyle/>
          <a:p>
            <a:r>
              <a:rPr lang="it-IT" sz="1600" b="1" i="1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I PASSI VERSO IL PIANO D’AZIONE</a:t>
            </a:r>
            <a:endParaRPr lang="it-IT" sz="18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052736"/>
            <a:ext cx="8208912" cy="5400600"/>
          </a:xfrm>
          <a:ln>
            <a:solidFill>
              <a:srgbClr val="00B050"/>
            </a:solidFill>
          </a:ln>
        </p:spPr>
        <p:txBody>
          <a:bodyPr/>
          <a:lstStyle/>
          <a:p>
            <a:pPr marL="0" indent="0" algn="ctr">
              <a:buNone/>
            </a:pPr>
            <a:endParaRPr lang="it-IT" sz="1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it-IT" sz="1800" dirty="0" smtClean="0">
                <a:latin typeface="Arial Black" panose="020B0A04020102020204" pitchFamily="34" charset="0"/>
              </a:rPr>
              <a:t>	  PARTECIPAZIONE AL PROGETTO GPP2020</a:t>
            </a:r>
          </a:p>
          <a:p>
            <a:pPr marL="0" indent="0" algn="ctr">
              <a:buNone/>
            </a:pPr>
            <a:r>
              <a:rPr lang="it-IT" sz="1600" dirty="0" smtClean="0">
                <a:latin typeface="Arial Rounded MT Bold" panose="020F0704030504030204" pitchFamily="34" charset="0"/>
              </a:rPr>
              <a:t>«</a:t>
            </a:r>
            <a:r>
              <a:rPr lang="it-IT" sz="1600" dirty="0" err="1" smtClean="0">
                <a:latin typeface="Arial Rounded MT Bold" panose="020F0704030504030204" pitchFamily="34" charset="0"/>
                <a:cs typeface="Arial" panose="020B0604020202020204" pitchFamily="34" charset="0"/>
              </a:rPr>
              <a:t>Promoting</a:t>
            </a:r>
            <a:r>
              <a:rPr lang="it-IT" sz="1600" dirty="0" smtClean="0">
                <a:latin typeface="Arial Rounded MT Bold" panose="020F0704030504030204" pitchFamily="34" charset="0"/>
              </a:rPr>
              <a:t> Green Public Procurement (GPP) in </a:t>
            </a:r>
            <a:r>
              <a:rPr lang="it-IT" sz="1600" dirty="0" err="1" smtClean="0">
                <a:latin typeface="Arial Rounded MT Bold" panose="020F0704030504030204" pitchFamily="34" charset="0"/>
              </a:rPr>
              <a:t>support</a:t>
            </a:r>
            <a:r>
              <a:rPr lang="it-IT" sz="1600" dirty="0" smtClean="0">
                <a:latin typeface="Arial Rounded MT Bold" panose="020F0704030504030204" pitchFamily="34" charset="0"/>
              </a:rPr>
              <a:t> of the </a:t>
            </a:r>
            <a:r>
              <a:rPr lang="it-IT" sz="1600" dirty="0" err="1" smtClean="0">
                <a:latin typeface="Arial Rounded MT Bold" panose="020F0704030504030204" pitchFamily="34" charset="0"/>
              </a:rPr>
              <a:t>goals</a:t>
            </a:r>
            <a:r>
              <a:rPr lang="it-IT" sz="1600" dirty="0" smtClean="0">
                <a:latin typeface="Arial Rounded MT Bold" panose="020F0704030504030204" pitchFamily="34" charset="0"/>
              </a:rPr>
              <a:t> – GPP2020»</a:t>
            </a:r>
          </a:p>
          <a:p>
            <a:pPr marL="0" indent="0" algn="ctr">
              <a:buNone/>
            </a:pPr>
            <a:r>
              <a:rPr lang="it-IT" sz="1600" dirty="0" smtClean="0">
                <a:latin typeface="Arial Rounded MT Bold" panose="020F0704030504030204" pitchFamily="34" charset="0"/>
              </a:rPr>
              <a:t>Che ha consentito di </a:t>
            </a:r>
          </a:p>
          <a:p>
            <a:pPr marL="0" indent="0" algn="ctr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it-IT" sz="1800" dirty="0" smtClean="0">
                <a:latin typeface="Arial Black" panose="020B0A04020102020204" pitchFamily="34" charset="0"/>
              </a:rPr>
              <a:t> Promuovere la conoscenza  e l’utilizzo dei criteri ambientali minimi nelle procedure d’acquisto della Regione del Veneto</a:t>
            </a:r>
            <a:endParaRPr lang="it-IT" sz="18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it-IT" sz="1600" dirty="0" smtClean="0">
                <a:latin typeface="Arial Rounded MT Bold" panose="020F0704030504030204" pitchFamily="34" charset="0"/>
              </a:rPr>
              <a:t>(DGR n. 2345 del 16 Dicembre 2014). </a:t>
            </a:r>
          </a:p>
          <a:p>
            <a:pPr marL="0" indent="0" algn="ctr">
              <a:buNone/>
            </a:pPr>
            <a:endParaRPr lang="it-IT" sz="14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it-IT" sz="1800" dirty="0" smtClean="0">
                <a:latin typeface="Arial Black" panose="020B0A04020102020204" pitchFamily="34" charset="0"/>
              </a:rPr>
              <a:t> Adottate le linee guida per l’adozione del Piano d’Azione Regionale </a:t>
            </a:r>
          </a:p>
          <a:p>
            <a:pPr marL="0" indent="0" algn="ctr">
              <a:buNone/>
            </a:pPr>
            <a:r>
              <a:rPr lang="it-IT" sz="1600" dirty="0" smtClean="0">
                <a:latin typeface="Arial Rounded MT Bold" panose="020F0704030504030204" pitchFamily="34" charset="0"/>
              </a:rPr>
              <a:t>(DGR n. 520 del 21 Aprile 2015)</a:t>
            </a:r>
            <a:endParaRPr lang="it-IT" sz="1600" dirty="0"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4283968" y="2441838"/>
            <a:ext cx="484632" cy="5404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4283968" y="4221088"/>
            <a:ext cx="484632" cy="591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611560" y="6356350"/>
            <a:ext cx="8075240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662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/>
          <a:lstStyle/>
          <a:p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I PASSI VERSO L’ADOZIONE DEL PIANO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340768"/>
            <a:ext cx="8208912" cy="5040560"/>
          </a:xfrm>
          <a:ln>
            <a:solidFill>
              <a:srgbClr val="00B050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Nel 2015 l’adesione al progetto GPP2020 e il mandato avuto dall’Amministrazione Regionale ha consentito di dare un ulteriore  impulso alle già consolidate prassi regionali in materia di acquisti verdi.</a:t>
            </a:r>
          </a:p>
          <a:p>
            <a:pPr marL="0" indent="0" algn="just">
              <a:buNone/>
            </a:pPr>
            <a:endParaRPr lang="it-IT" sz="1800" dirty="0" smtClean="0">
              <a:latin typeface="Arial Rounded MT Bold" panose="020F0704030504030204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Tra le procedure più significative adottate nel 2015 si segnalano:</a:t>
            </a:r>
            <a:endParaRPr lang="it-IT" sz="1800" dirty="0">
              <a:latin typeface="Arial Rounded MT Bold" panose="020F0704030504030204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1. 	Acquisti di carta;</a:t>
            </a:r>
            <a:endParaRPr lang="it-IT" sz="1800" dirty="0">
              <a:latin typeface="Arial Rounded MT Bold" panose="020F0704030504030204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2. 	Gara di cancelleria;</a:t>
            </a: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3. 	Servizio di razionalizzazione stampanti uso ufficio;</a:t>
            </a: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4.            Materiale igienico sanitario.</a:t>
            </a:r>
          </a:p>
          <a:p>
            <a:pPr marL="0" indent="0" algn="just">
              <a:buNone/>
            </a:pPr>
            <a:endParaRPr lang="it-IT" sz="1800" dirty="0">
              <a:latin typeface="Arial Rounded MT Bold" panose="020F0704030504030204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Rounded MT Bold" panose="020F0704030504030204" pitchFamily="34" charset="0"/>
              </a:rPr>
              <a:t>Per lo studio e la ricerca condotta sui prodotti di cancelleria, ad oggi solo in piccola parte coperti dall’adozione di CAM Nazionali, la Regione del Veneto è risultata vincitrice del Premio «Miglior Bando Verde» in occasione del Forum Internazionale sul GPP che si è tenuto a Roma l’1-2 Ottobre 2015.</a:t>
            </a:r>
            <a:endParaRPr lang="it-IT" sz="1800" dirty="0">
              <a:latin typeface="Arial Rounded MT Bold" panose="020F0704030504030204" pitchFamily="34" charset="0"/>
            </a:endParaRPr>
          </a:p>
          <a:p>
            <a:pPr marL="0" indent="0" algn="just">
              <a:buNone/>
            </a:pPr>
            <a:endParaRPr lang="it-IT" sz="1600" dirty="0">
              <a:latin typeface="Arial Rounded MT Bold" panose="020F0704030504030204" pitchFamily="34" charset="0"/>
            </a:endParaRPr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8291264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29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/>
          <a:lstStyle/>
          <a:p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IL PIANO D’AZIONE REGIONALE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2948" y="1268760"/>
            <a:ext cx="8288922" cy="5112568"/>
          </a:xfrm>
          <a:ln>
            <a:solidFill>
              <a:srgbClr val="00B05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it-IT" sz="1600" dirty="0" smtClean="0">
                <a:latin typeface="Arial Black" panose="020B0A04020102020204" pitchFamily="34" charset="0"/>
              </a:rPr>
              <a:t>«ADOZIONE DEL PIANO D’AZIONE DELLA REGIONE DEL VENETO PER L’ATTUAZIONE DEL GPP PER IL TRIENNIO  2016-2017-2018»</a:t>
            </a:r>
          </a:p>
          <a:p>
            <a:pPr marL="0" indent="0" algn="ctr">
              <a:buNone/>
            </a:pPr>
            <a:r>
              <a:rPr lang="it-IT" sz="1600" dirty="0" smtClean="0">
                <a:latin typeface="Arial Rounded MT Bold" panose="020F0704030504030204" pitchFamily="34" charset="0"/>
              </a:rPr>
              <a:t>(DGR n. 1866 del 23 Dicembre 2015)  </a:t>
            </a:r>
          </a:p>
          <a:p>
            <a:pPr marL="0" indent="0" algn="ctr">
              <a:buNone/>
            </a:pPr>
            <a:endParaRPr lang="it-IT" sz="1600" dirty="0"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endParaRPr lang="it-IT" sz="1600" dirty="0" smtClean="0">
              <a:latin typeface="Arial Rounded MT Bold" panose="020F07040305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1600" dirty="0" smtClean="0">
                <a:latin typeface="Arial Rounded MT Bold" panose="020F0704030504030204" pitchFamily="34" charset="0"/>
              </a:rPr>
              <a:t>Fornire impulso a livello regionale, </a:t>
            </a:r>
            <a:r>
              <a:rPr lang="it-IT" sz="1600" dirty="0" err="1" smtClean="0">
                <a:latin typeface="Arial Rounded MT Bold" panose="020F0704030504030204" pitchFamily="34" charset="0"/>
              </a:rPr>
              <a:t>affinchè</a:t>
            </a:r>
            <a:r>
              <a:rPr lang="it-IT" sz="1600" dirty="0" smtClean="0">
                <a:latin typeface="Arial Rounded MT Bold" panose="020F0704030504030204" pitchFamily="34" charset="0"/>
              </a:rPr>
              <a:t> la spesa di beni e servizi sia orientata oltre che al risparmio di spesa anche a ridurre l’impatto sull’ambiente lungo tutto il ciclo di vita dei prodotti.</a:t>
            </a:r>
          </a:p>
          <a:p>
            <a:pPr marL="0" indent="0" algn="just">
              <a:buNone/>
            </a:pPr>
            <a:endParaRPr lang="it-IT" sz="1600" dirty="0" smtClean="0">
              <a:latin typeface="Arial Rounded MT Bold" panose="020F07040305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1600" dirty="0" smtClean="0">
                <a:latin typeface="Arial Rounded MT Bold" panose="020F0704030504030204" pitchFamily="34" charset="0"/>
              </a:rPr>
              <a:t>Fornire supporto al territorio per agevolare e diffondere l’inserimento dei criteri ambientali in tutte le procedure d’acquisto anche attraverso azioni di formazione, informazione e comunicazione</a:t>
            </a:r>
          </a:p>
          <a:p>
            <a:pPr marL="0" indent="0" algn="just">
              <a:buNone/>
            </a:pPr>
            <a:endParaRPr lang="it-IT" sz="1600" dirty="0" smtClean="0">
              <a:latin typeface="Arial Rounded MT Bold" panose="020F07040305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1600" dirty="0" smtClean="0">
                <a:latin typeface="Arial Rounded MT Bold" panose="020F0704030504030204" pitchFamily="34" charset="0"/>
              </a:rPr>
              <a:t>Incentivare l’introduzione dei criteri anche legati al «ciclo di vita dei prodotti (life-</a:t>
            </a:r>
            <a:r>
              <a:rPr lang="it-IT" sz="1600" dirty="0" err="1" smtClean="0">
                <a:latin typeface="Arial Rounded MT Bold" panose="020F0704030504030204" pitchFamily="34" charset="0"/>
              </a:rPr>
              <a:t>cycle</a:t>
            </a:r>
            <a:r>
              <a:rPr lang="it-IT" sz="1600" dirty="0" smtClean="0">
                <a:latin typeface="Arial Rounded MT Bold" panose="020F0704030504030204" pitchFamily="34" charset="0"/>
              </a:rPr>
              <a:t> </a:t>
            </a:r>
            <a:r>
              <a:rPr lang="it-IT" sz="1600" dirty="0" err="1" smtClean="0">
                <a:latin typeface="Arial Rounded MT Bold" panose="020F0704030504030204" pitchFamily="34" charset="0"/>
              </a:rPr>
              <a:t>costing</a:t>
            </a:r>
            <a:r>
              <a:rPr lang="it-IT" sz="1600" dirty="0" smtClean="0">
                <a:latin typeface="Arial Rounded MT Bold" panose="020F0704030504030204" pitchFamily="34" charset="0"/>
              </a:rPr>
              <a:t> -LCC).</a:t>
            </a:r>
          </a:p>
        </p:txBody>
      </p:sp>
      <p:sp>
        <p:nvSpPr>
          <p:cNvPr id="7" name="Rettangolo 6"/>
          <p:cNvSpPr/>
          <p:nvPr/>
        </p:nvSpPr>
        <p:spPr>
          <a:xfrm>
            <a:off x="3635896" y="2204864"/>
            <a:ext cx="2160240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OBIETTIVI</a:t>
            </a:r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323528" y="6356350"/>
            <a:ext cx="8363272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421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IL PIANO D’AZIONE REGIONALE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1800" b="1" dirty="0" smtClean="0">
                <a:latin typeface="Arial Black" panose="020B0A04020102020204" pitchFamily="34" charset="0"/>
                <a:cs typeface="Times New Roman" pitchFamily="18" charset="0"/>
              </a:rPr>
              <a:t>L’organizzazione interna del Piano è articolata su due livelli:</a:t>
            </a:r>
          </a:p>
          <a:p>
            <a:pPr marL="0" indent="0" algn="ctr">
              <a:buNone/>
            </a:pPr>
            <a:endParaRPr lang="it-IT" sz="1800" b="1" dirty="0" smtClean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it-IT" sz="1800" b="1" dirty="0"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e 4"/>
          <p:cNvSpPr/>
          <p:nvPr/>
        </p:nvSpPr>
        <p:spPr>
          <a:xfrm>
            <a:off x="546889" y="2708920"/>
            <a:ext cx="3600400" cy="2736304"/>
          </a:xfrm>
          <a:prstGeom prst="ellipse">
            <a:avLst/>
          </a:prstGeom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400" dirty="0" smtClean="0">
                <a:latin typeface="Arial Black" panose="020B0A04020102020204" pitchFamily="34" charset="0"/>
              </a:rPr>
              <a:t>COMITATO GUIDA</a:t>
            </a:r>
          </a:p>
          <a:p>
            <a:pPr algn="ctr"/>
            <a:endParaRPr lang="it-IT" sz="1400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it-IT" sz="1400" dirty="0" smtClean="0">
                <a:latin typeface="Arial Rounded MT Bold" panose="020F0704030504030204" pitchFamily="34" charset="0"/>
              </a:rPr>
              <a:t>Composta da 5 esperti scelti all’interno della Sezione Affari Generali e responsabili dello sviluppo del Piano d’Azione.</a:t>
            </a:r>
            <a:endParaRPr lang="it-IT" sz="1400" dirty="0">
              <a:latin typeface="Arial Rounded MT Bold" panose="020F070403050403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457951" y="2837554"/>
            <a:ext cx="4176464" cy="2607670"/>
          </a:xfrm>
          <a:prstGeom prst="roundRect">
            <a:avLst/>
          </a:prstGeom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400" dirty="0" smtClean="0">
                <a:latin typeface="Arial Black" panose="020B0A04020102020204" pitchFamily="34" charset="0"/>
              </a:rPr>
              <a:t>GRUPPO DI LAVORO INTERSETTORIALE.</a:t>
            </a:r>
          </a:p>
          <a:p>
            <a:pPr algn="just"/>
            <a:r>
              <a:rPr lang="it-IT" sz="1400" dirty="0" smtClean="0">
                <a:latin typeface="Arial Rounded MT Bold" panose="020F0704030504030204" pitchFamily="34" charset="0"/>
              </a:rPr>
              <a:t>Composto da funzionari regionali esperti nei seguenti settori:</a:t>
            </a:r>
          </a:p>
          <a:p>
            <a:pPr algn="just"/>
            <a:endParaRPr lang="it-IT" sz="1400" dirty="0" smtClean="0">
              <a:latin typeface="Arial Rounded MT Bold" panose="020F070403050403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it-IT" sz="1400" dirty="0" smtClean="0">
                <a:latin typeface="Arial Rounded MT Bold" panose="020F0704030504030204" pitchFamily="34" charset="0"/>
              </a:rPr>
              <a:t>Sviluppo economico; - Formazione</a:t>
            </a:r>
          </a:p>
          <a:p>
            <a:pPr marL="285750" indent="-285750" algn="just">
              <a:buFontTx/>
              <a:buChar char="-"/>
            </a:pPr>
            <a:r>
              <a:rPr lang="it-IT" sz="1400" dirty="0" smtClean="0">
                <a:latin typeface="Arial Rounded MT Bold" panose="020F0704030504030204" pitchFamily="34" charset="0"/>
              </a:rPr>
              <a:t>Programmazione     - Agricoltura</a:t>
            </a:r>
          </a:p>
          <a:p>
            <a:pPr marL="285750" indent="-285750" algn="just">
              <a:buFontTx/>
              <a:buChar char="-"/>
            </a:pPr>
            <a:r>
              <a:rPr lang="it-IT" sz="1400" dirty="0" smtClean="0">
                <a:latin typeface="Arial Rounded MT Bold" panose="020F0704030504030204" pitchFamily="34" charset="0"/>
              </a:rPr>
              <a:t>Energia                           - Trasporti</a:t>
            </a:r>
          </a:p>
          <a:p>
            <a:pPr marL="285750" indent="-285750" algn="just">
              <a:buFontTx/>
              <a:buChar char="-"/>
            </a:pPr>
            <a:r>
              <a:rPr lang="it-IT" sz="1400" dirty="0" smtClean="0">
                <a:latin typeface="Arial Rounded MT Bold" panose="020F0704030504030204" pitchFamily="34" charset="0"/>
              </a:rPr>
              <a:t>Turismo                           - Territorio</a:t>
            </a: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>
          <a:xfrm>
            <a:off x="539552" y="6381328"/>
            <a:ext cx="8182272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942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IL PIANO D’AZIONE REGIONALE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12568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 algn="just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6</a:t>
            </a:fld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82380"/>
              </p:ext>
            </p:extLst>
          </p:nvPr>
        </p:nvGraphicFramePr>
        <p:xfrm>
          <a:off x="1603494" y="1600200"/>
          <a:ext cx="5937012" cy="45259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1969"/>
                <a:gridCol w="1918955"/>
                <a:gridCol w="2170799"/>
                <a:gridCol w="1565289"/>
              </a:tblGrid>
              <a:tr h="477178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</a:rPr>
                        <a:t>OBIETTIVI DI MEDIO   TERMINE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+mj-lt"/>
                          <a:ea typeface="Times New Roman"/>
                        </a:rPr>
                        <a:t>(2016 -2017)</a:t>
                      </a:r>
                      <a:endParaRPr lang="it-IT" sz="11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5070" marR="6507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44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N.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DESCRIZIONE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AZIONI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INDICATORI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</a:tr>
              <a:tr h="1301395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50190" algn="l"/>
                        </a:tabLs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Formazione sul GPP.</a:t>
                      </a:r>
                      <a:endParaRPr lang="it-I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742950" lvl="1" indent="-28575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" algn="l"/>
                        </a:tabLst>
                      </a:pPr>
                      <a:r>
                        <a:rPr lang="it-IT" sz="900">
                          <a:effectLst/>
                        </a:rPr>
                        <a:t>Diffusione di newsletter periodiche.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742950" lvl="1" indent="-28575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" algn="l"/>
                        </a:tabLs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742950" lvl="1" indent="-28575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" algn="l"/>
                        </a:tabLst>
                      </a:pPr>
                      <a:r>
                        <a:rPr lang="it-IT" sz="900">
                          <a:effectLst/>
                        </a:rPr>
                        <a:t>Azioni di formazione e laboratori tecnici.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78740" algn="l"/>
                        </a:tabLst>
                      </a:pPr>
                      <a:r>
                        <a:rPr lang="it-IT" sz="900">
                          <a:effectLst/>
                        </a:rPr>
                        <a:t>n. newsletter.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n. seminari informativi.</a:t>
                      </a:r>
                      <a:endParaRPr lang="it-IT" sz="1100">
                        <a:effectLst/>
                      </a:endParaRPr>
                    </a:p>
                    <a:p>
                      <a:pPr marL="40005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n. laboratori tecnici.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</a:tr>
              <a:tr h="187979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250190" algn="l"/>
                        </a:tabLs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Promozione del consumo responsabile presso gli uffici regionali.</a:t>
                      </a:r>
                      <a:endParaRPr lang="it-IT" sz="1100" dirty="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" algn="l"/>
                        </a:tabLst>
                      </a:pPr>
                      <a:r>
                        <a:rPr lang="it-IT" sz="900">
                          <a:effectLst/>
                        </a:rPr>
                        <a:t>Raccolta differenziata interna.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Dotazione di distributori automatici di prodotti del commercio equo solidale.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7302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n. compattatori installati per la raccolta differenziata dei prodotti della ristorazione automatica.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n. apparecchiature installate presso le Strutture Regionali.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</a:tr>
              <a:tr h="7229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3.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Valorizzazione delle buone pratiche verdi attuate dalla Regione del Veneto.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Creazione di una pagina internet dedicata al PAR GPP nella home-page  della Regione del Veneto.</a:t>
                      </a:r>
                      <a:endParaRPr lang="it-IT" sz="1100">
                        <a:effectLst/>
                      </a:endParaRPr>
                    </a:p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  <a:tc>
                  <a:txBody>
                    <a:bodyPr/>
                    <a:lstStyle/>
                    <a:p>
                      <a:pPr marL="40005" algn="just"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n. buone pratiche verdi pubblicate sul sito.</a:t>
                      </a:r>
                      <a:endParaRPr lang="it-I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070" marR="650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0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I PASSI GIA’ FATTI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12568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it-IT" sz="1800" dirty="0" smtClean="0">
                <a:latin typeface="Arial Black" panose="020B0A04020102020204" pitchFamily="34" charset="0"/>
              </a:rPr>
              <a:t>Pagina internet : </a:t>
            </a:r>
            <a:r>
              <a:rPr lang="it-IT" sz="1800" b="1" dirty="0" smtClean="0">
                <a:latin typeface="+mj-lt"/>
              </a:rPr>
              <a:t>http</a:t>
            </a:r>
            <a:r>
              <a:rPr lang="it-IT" sz="1800" b="1" dirty="0">
                <a:latin typeface="+mj-lt"/>
              </a:rPr>
              <a:t>://www.regione.veneto.it/web/acquisti-verdi</a:t>
            </a:r>
            <a:r>
              <a:rPr lang="it-IT" sz="1800" b="1" dirty="0" smtClean="0">
                <a:latin typeface="+mj-lt"/>
              </a:rPr>
              <a:t>/</a:t>
            </a:r>
          </a:p>
          <a:p>
            <a:pPr marL="0" indent="0" algn="just">
              <a:buNone/>
            </a:pPr>
            <a:endParaRPr lang="it-IT" sz="1800" dirty="0" smtClean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Black" panose="020B0A04020102020204" pitchFamily="34" charset="0"/>
              </a:rPr>
              <a:t>E-learning: </a:t>
            </a:r>
            <a:r>
              <a:rPr lang="it-IT" sz="1800" dirty="0" smtClean="0">
                <a:latin typeface="+mj-lt"/>
              </a:rPr>
              <a:t>predisposta piattaforma di e-learning accessibile previa iscrizione alla e-mail: </a:t>
            </a:r>
            <a:r>
              <a:rPr lang="it-IT" sz="1800" dirty="0" smtClean="0">
                <a:latin typeface="+mj-lt"/>
                <a:hlinkClick r:id="rId2"/>
              </a:rPr>
              <a:t>helpdeskgpp@regione.veneto.it</a:t>
            </a:r>
            <a:r>
              <a:rPr lang="it-IT" sz="1800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r>
              <a:rPr lang="it-IT" sz="1800" dirty="0" smtClean="0">
                <a:latin typeface="+mj-lt"/>
              </a:rPr>
              <a:t>Sono lì disponibili due moduli di formazione generale (in riuso dalla Regione Emilia-Romagna)  e un modulo di formazione specifica sul Piano d’Azione Regionale.</a:t>
            </a:r>
          </a:p>
          <a:p>
            <a:pPr marL="0" indent="0" algn="just">
              <a:buNone/>
            </a:pPr>
            <a:endParaRPr lang="it-IT" sz="1800" dirty="0" smtClean="0">
              <a:latin typeface="Arial Black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Black" pitchFamily="34" charset="0"/>
              </a:rPr>
              <a:t>Newsletter</a:t>
            </a:r>
            <a:r>
              <a:rPr lang="it-IT" sz="1800" dirty="0" smtClean="0">
                <a:latin typeface="+mj-lt"/>
              </a:rPr>
              <a:t>: avviato il servizio di </a:t>
            </a:r>
            <a:r>
              <a:rPr lang="it-IT" sz="1800" dirty="0" err="1" smtClean="0">
                <a:latin typeface="+mj-lt"/>
              </a:rPr>
              <a:t>newsletters</a:t>
            </a:r>
            <a:r>
              <a:rPr lang="it-IT" sz="1800" dirty="0" smtClean="0">
                <a:latin typeface="+mj-lt"/>
              </a:rPr>
              <a:t> con inoltro alla banca dati di indirizzi a disposizione dell’Amministrazione Regionale, alla quale ci si può registrare sempre accedendo al sito.</a:t>
            </a:r>
          </a:p>
          <a:p>
            <a:pPr marL="0" indent="0" algn="just">
              <a:buNone/>
            </a:pPr>
            <a:endParaRPr lang="it-IT" sz="1800" dirty="0" smtClean="0">
              <a:latin typeface="Arial Black" pitchFamily="34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Arial Black" pitchFamily="34" charset="0"/>
              </a:rPr>
              <a:t>Attività di Informazione e Formazione</a:t>
            </a:r>
            <a:r>
              <a:rPr lang="it-IT" sz="1800" dirty="0" smtClean="0">
                <a:latin typeface="+mj-lt"/>
              </a:rPr>
              <a:t>:  è stato previsto il primo evento  di apertura. </a:t>
            </a: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345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I PROSSIMI PASSI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12568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it-IT" sz="1800" b="1" dirty="0" smtClean="0"/>
              <a:t>FORMAZIONE E INFORMAZIONE:</a:t>
            </a:r>
          </a:p>
          <a:p>
            <a:pPr marL="0" indent="0" algn="just">
              <a:buNone/>
            </a:pPr>
            <a:r>
              <a:rPr lang="it-IT" sz="1800" dirty="0" smtClean="0"/>
              <a:t>1. si </a:t>
            </a:r>
            <a:r>
              <a:rPr lang="it-IT" sz="1800" dirty="0"/>
              <a:t>intendono programmare già il prossimo mese un’attività di formazione specifica nel settore dell’energia,  </a:t>
            </a:r>
            <a:r>
              <a:rPr lang="it-IT" sz="1800" dirty="0" smtClean="0"/>
              <a:t>e una </a:t>
            </a:r>
            <a:r>
              <a:rPr lang="it-IT" sz="1800" dirty="0"/>
              <a:t>di esemplificazione in concreto di una RDO sul MEPA con criteri </a:t>
            </a:r>
            <a:r>
              <a:rPr lang="it-IT" sz="1800" dirty="0" smtClean="0"/>
              <a:t>ambientali;</a:t>
            </a:r>
          </a:p>
          <a:p>
            <a:pPr marL="0" indent="0" algn="just">
              <a:buNone/>
            </a:pPr>
            <a:r>
              <a:rPr lang="it-IT" sz="1800" dirty="0" smtClean="0"/>
              <a:t>2. si </a:t>
            </a:r>
            <a:r>
              <a:rPr lang="it-IT" sz="1800" dirty="0"/>
              <a:t>stanno </a:t>
            </a:r>
            <a:r>
              <a:rPr lang="it-IT" sz="1800" dirty="0" smtClean="0"/>
              <a:t>programmando per settembre </a:t>
            </a:r>
            <a:r>
              <a:rPr lang="it-IT" sz="1800" dirty="0"/>
              <a:t>incontri per le amministrazioni e per gli operatori </a:t>
            </a:r>
            <a:r>
              <a:rPr lang="it-IT" sz="1800" dirty="0" smtClean="0"/>
              <a:t> economici distinti </a:t>
            </a:r>
            <a:r>
              <a:rPr lang="it-IT" sz="1800" dirty="0"/>
              <a:t>per categorie merceologiche. </a:t>
            </a:r>
            <a:endParaRPr lang="it-IT" sz="1800" dirty="0" smtClean="0"/>
          </a:p>
          <a:p>
            <a:pPr marL="0" indent="0" algn="just">
              <a:buNone/>
            </a:pPr>
            <a:endParaRPr lang="it-IT" sz="1800" dirty="0" smtClean="0">
              <a:latin typeface="+mj-lt"/>
            </a:endParaRPr>
          </a:p>
          <a:p>
            <a:pPr marL="0" indent="0" algn="just">
              <a:buNone/>
            </a:pPr>
            <a:r>
              <a:rPr lang="it-IT" sz="1800" b="1" dirty="0" smtClean="0">
                <a:latin typeface="+mj-lt"/>
              </a:rPr>
              <a:t>STATI GENERALI  DELLA GREEN ECONOMY</a:t>
            </a:r>
            <a:r>
              <a:rPr lang="it-IT" sz="1800" dirty="0" smtClean="0">
                <a:latin typeface="+mj-lt"/>
              </a:rPr>
              <a:t>:  si sta partecipando agli Stati Generali della Green Economy dove si intende portare l’esperienza più significativa che emergerà dai diversi contributi condivisi con le amministrazioni locali.</a:t>
            </a:r>
          </a:p>
          <a:p>
            <a:pPr marL="0" indent="0" algn="just">
              <a:buNone/>
            </a:pPr>
            <a:endParaRPr lang="it-IT" sz="1800" dirty="0">
              <a:latin typeface="+mj-lt"/>
            </a:endParaRPr>
          </a:p>
          <a:p>
            <a:pPr marL="0" indent="0" algn="just">
              <a:buNone/>
            </a:pPr>
            <a:r>
              <a:rPr lang="it-IT" sz="1800" b="1" dirty="0" smtClean="0">
                <a:latin typeface="+mj-lt"/>
              </a:rPr>
              <a:t>FORUM  CON MODERATORE NELL’AREA «</a:t>
            </a:r>
            <a:r>
              <a:rPr lang="it-IT" sz="1800" b="1" i="1" dirty="0" smtClean="0">
                <a:latin typeface="+mj-lt"/>
              </a:rPr>
              <a:t>E-LEARNING</a:t>
            </a:r>
            <a:r>
              <a:rPr lang="it-IT" sz="1800" b="1" dirty="0" smtClean="0">
                <a:latin typeface="+mj-lt"/>
              </a:rPr>
              <a:t>»: </a:t>
            </a:r>
            <a:r>
              <a:rPr lang="it-IT" sz="1800" dirty="0" smtClean="0">
                <a:latin typeface="+mj-lt"/>
              </a:rPr>
              <a:t>è previsto il FORUM nell’area </a:t>
            </a:r>
            <a:r>
              <a:rPr lang="it-IT" sz="1800" dirty="0" err="1" smtClean="0">
                <a:latin typeface="+mj-lt"/>
              </a:rPr>
              <a:t>dell’E</a:t>
            </a:r>
            <a:r>
              <a:rPr lang="it-IT" sz="1800" dirty="0" smtClean="0">
                <a:latin typeface="+mj-lt"/>
              </a:rPr>
              <a:t>- LEARNING dove si raccoglieranno domande, spunti , approfondimenti, richieste di pareri da parte delle amministrazioni le cui risposte verranno rese accessibili a tutti gli utenti registrati nella piattaforma e-learning</a:t>
            </a:r>
            <a:endParaRPr lang="it-IT" sz="1800" dirty="0">
              <a:latin typeface="+mj-lt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8</a:t>
            </a:fld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827584" y="2136339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endParaRPr lang="it-IT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it-IT" sz="1800" dirty="0" smtClean="0">
                <a:solidFill>
                  <a:srgbClr val="00B050"/>
                </a:solidFill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OBIETTIVI DI LUNGO TERMINE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12568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 algn="just">
              <a:buNone/>
            </a:pPr>
            <a:endParaRPr lang="it-IT" sz="1800" dirty="0">
              <a:latin typeface="Arial Black" panose="020B0A04020102020204" pitchFamily="34" charset="0"/>
            </a:endParaRPr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584176" cy="7920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67544" y="6356350"/>
            <a:ext cx="8219256" cy="365125"/>
          </a:xfrm>
        </p:spPr>
        <p:txBody>
          <a:bodyPr/>
          <a:lstStyle/>
          <a:p>
            <a:pPr algn="ctr">
              <a:defRPr/>
            </a:pPr>
            <a:fld id="{D24C716B-288F-4B06-8353-F2D9E7CC7264}" type="slidenum">
              <a:rPr lang="it-IT" smtClean="0"/>
              <a:pPr algn="ctr">
                <a:defRPr/>
              </a:pPr>
              <a:t>9</a:t>
            </a:fld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335530"/>
              </p:ext>
            </p:extLst>
          </p:nvPr>
        </p:nvGraphicFramePr>
        <p:xfrm>
          <a:off x="2843808" y="1700808"/>
          <a:ext cx="4833871" cy="45259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2569"/>
                <a:gridCol w="1610198"/>
                <a:gridCol w="1680390"/>
                <a:gridCol w="1310714"/>
              </a:tblGrid>
              <a:tr h="39681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OBIETTIVI DI LUNGO TERMINE</a:t>
                      </a:r>
                      <a:endParaRPr lang="it-IT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(2018)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84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N.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DESCRIZIONE OBIETTIVO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AZIONI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INDICATORI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 anchor="ctr"/>
                </a:tc>
              </a:tr>
              <a:tr h="2919976">
                <a:tc>
                  <a:txBody>
                    <a:bodyPr/>
                    <a:lstStyle/>
                    <a:p>
                      <a:pPr marL="1143000" lvl="2" indent="-228600" algn="just">
                        <a:spcAft>
                          <a:spcPts val="0"/>
                        </a:spcAft>
                        <a:buFont typeface="+mj-lt"/>
                        <a:buAutoNum type="arabicPeriod" startAt="5"/>
                        <a:tabLst>
                          <a:tab pos="274320" algn="l"/>
                        </a:tabLst>
                      </a:pPr>
                      <a:r>
                        <a:rPr lang="it-IT" sz="8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Inserimento di criteri ecologici nei bandi realizzati dalle Strutture Regionali e dagli Enti Regionali, per l’acquisizione di altri beni e servizi, per i quali sono applicabili i CAM approvati dal Ministero dell’Ambiente o altri criteri di eco-sostenibilità.</a:t>
                      </a:r>
                      <a:endParaRPr lang="it-IT" sz="9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 </a:t>
                      </a:r>
                      <a:endParaRPr lang="it-IT" sz="9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Ad esempio: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ristorazione (servizio mensa e forniture alimenti);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servizi energetici (illuminazione, riscaldamento e raffrescamento degli edifici, illuminazione pubblica e segnaletica luminosa);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servizi di gestione degli edifici (servizi di pulizia e materiali per l’igiene);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turismo;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servizi di facchinaggio e trasloco;</a:t>
                      </a:r>
                      <a:endParaRPr lang="it-IT" sz="9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35890" algn="l"/>
                        </a:tabLst>
                      </a:pPr>
                      <a:r>
                        <a:rPr lang="it-IT" sz="700">
                          <a:effectLst/>
                        </a:rPr>
                        <a:t>servizi di manutenzione impianti.</a:t>
                      </a:r>
                      <a:endParaRPr lang="it-IT" sz="9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marL="18415"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Azioni di formazione tecnica specifica.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% bandi verdi attivati.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</a:tr>
              <a:tr h="4492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6.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Valorizzazione delle buone pratiche verdi messe in atto dai vari Enti del territorio.</a:t>
                      </a:r>
                      <a:endParaRPr lang="it-IT" sz="9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Scambio della buone pratiche verdi tra gli Enti del territorio.</a:t>
                      </a:r>
                      <a:endParaRPr lang="it-IT" sz="9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n. buone pratiche verdi acquisite e divulgate.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</a:tr>
              <a:tr h="561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</a:rPr>
                        <a:t>7.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marL="45720"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Inserimento di criteri ambientali negli acquisti di beni e servizi attuati dagli Enti Locali con l’utilizzo di fondi regionali.</a:t>
                      </a:r>
                      <a:endParaRPr lang="it-IT" sz="900">
                        <a:effectLst/>
                      </a:endParaRPr>
                    </a:p>
                    <a:p>
                      <a:pPr marL="45720"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 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</a:rPr>
                        <a:t>Inserimento di criteri GPP nei bando di finanziamento.</a:t>
                      </a:r>
                      <a:endParaRPr lang="it-IT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</a:rPr>
                        <a:t>n. bandi di finanziamento verdi.</a:t>
                      </a:r>
                      <a:endParaRPr lang="it-IT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38" marR="505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2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</TotalTime>
  <Words>740</Words>
  <Application>Microsoft Office PowerPoint</Application>
  <PresentationFormat>Presentazione su schermo (4:3)</PresentationFormat>
  <Paragraphs>171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    PIANO D’AZIONE DELLA REGIONE DEL VENETO PER L’ATTUAZIONE DEL «GREEN PUBLIC PROCUREMENT» (PAR GPP Triennio 2016-2018)         Relatore:  Avv. Giulia Tambato Dirigente Settore Approvvigionamenti      </vt:lpstr>
      <vt:lpstr> I PASSI VERSO IL PIANO D’AZIONE</vt:lpstr>
      <vt:lpstr> I PASSI VERSO L’ADOZIONE DEL PIANO</vt:lpstr>
      <vt:lpstr> IL PIANO D’AZIONE REGIONALE</vt:lpstr>
      <vt:lpstr> IL PIANO D’AZIONE REGIONALE</vt:lpstr>
      <vt:lpstr>  IL PIANO D’AZIONE REGIONALE</vt:lpstr>
      <vt:lpstr>  I PASSI GIA’ FATTI</vt:lpstr>
      <vt:lpstr>  I PROSSIMI PASSI</vt:lpstr>
      <vt:lpstr>OBIETTIVI DI LUNGO TERMINE</vt:lpstr>
      <vt:lpstr> IL PIANO D’AZIONE REGIONALE</vt:lpstr>
    </vt:vector>
  </TitlesOfParts>
  <Company>Giunta Regionale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PIANO D’AZIONE DELLA REGIONE DEL VENETO PER L’ATTUAZIONE DEL GREEN PUBLIC PROCUREMENT (PAR GPP)     TRIENNIO 2015-2017</dc:title>
  <dc:creator>Administrator</dc:creator>
  <cp:lastModifiedBy>Administrator</cp:lastModifiedBy>
  <cp:revision>97</cp:revision>
  <cp:lastPrinted>2016-03-15T07:51:39Z</cp:lastPrinted>
  <dcterms:created xsi:type="dcterms:W3CDTF">2015-07-21T09:42:13Z</dcterms:created>
  <dcterms:modified xsi:type="dcterms:W3CDTF">2016-06-16T09:41:12Z</dcterms:modified>
</cp:coreProperties>
</file>