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56" r:id="rId2"/>
    <p:sldId id="272" r:id="rId3"/>
    <p:sldId id="273" r:id="rId4"/>
    <p:sldId id="280" r:id="rId5"/>
    <p:sldId id="274" r:id="rId6"/>
    <p:sldId id="282" r:id="rId7"/>
    <p:sldId id="285" r:id="rId8"/>
    <p:sldId id="284" r:id="rId9"/>
    <p:sldId id="281" r:id="rId10"/>
    <p:sldId id="286" r:id="rId11"/>
  </p:sldIdLst>
  <p:sldSz cx="9144000" cy="6858000" type="screen4x3"/>
  <p:notesSz cx="6797675" cy="987425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05" autoAdjust="0"/>
  </p:normalViewPr>
  <p:slideViewPr>
    <p:cSldViewPr>
      <p:cViewPr>
        <p:scale>
          <a:sx n="91" d="100"/>
          <a:sy n="91" d="100"/>
        </p:scale>
        <p:origin x="-1210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786" y="-96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A712DD2-0214-4F31-9D05-CA2DA7F98C14}" type="datetimeFigureOut">
              <a:rPr lang="it-IT"/>
              <a:pPr>
                <a:defRPr/>
              </a:pPr>
              <a:t>16/06/2016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341A305-BC46-4D63-8063-747C270C6D1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75360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5B37-55B2-4AA4-9860-F809BDB37BEC}" type="datetime1">
              <a:rPr lang="it-IT" smtClean="0"/>
              <a:t>16/06/2016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Sezione Affari Generali e FAS-FSC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4FEE1-40E0-4788-8B07-131B11C8160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1F2C9-78FC-409D-83FB-12612D9CF57A}" type="datetime1">
              <a:rPr lang="it-IT" smtClean="0"/>
              <a:t>16/06/2016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Sezione Affari Generali e FAS-FSC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B556C-1816-4F24-B289-D09110BCDE8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5F84B-FB46-4787-BC28-980C84370184}" type="datetime1">
              <a:rPr lang="it-IT" smtClean="0"/>
              <a:t>16/06/2016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Sezione Affari Generali e FAS-FSC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0669E-D4D2-443E-9277-5949D865374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17690-0527-4558-8902-06AD0D1A49EC}" type="datetime1">
              <a:rPr lang="it-IT" smtClean="0"/>
              <a:t>16/06/2016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Sezione Affari Generali e FAS-FSC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C716B-288F-4B06-8353-F2D9E7CC726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E6C8B-B67D-4C05-8E70-D503FE224B23}" type="datetime1">
              <a:rPr lang="it-IT" smtClean="0"/>
              <a:t>16/06/2016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Sezione Affari Generali e FAS-FSC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09DE1-B4F6-4014-B63B-CB5F6CCC2F5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4DCB5-FB36-4C68-A316-B174A864EC27}" type="datetime1">
              <a:rPr lang="it-IT" smtClean="0"/>
              <a:t>16/06/2016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Sezione Affari Generali e FAS-FSC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3475E-BE79-4A62-8D44-4855B9E5CCF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1E46D-466C-4927-95A6-B8FCAE369398}" type="datetime1">
              <a:rPr lang="it-IT" smtClean="0"/>
              <a:t>16/06/2016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Sezione Affari Generali e FAS-FSC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9599E-DF09-4BF7-A8CD-D13F596F798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46128-136B-426C-A5E6-B74D5FE6257C}" type="datetime1">
              <a:rPr lang="it-IT" smtClean="0"/>
              <a:t>16/06/2016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Sezione Affari Generali e FAS-FSC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40495-77B7-40A2-B513-24B6E540352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1F88A-DCB4-4010-BBE8-40AE7C0877BF}" type="datetime1">
              <a:rPr lang="it-IT" smtClean="0"/>
              <a:t>16/06/2016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Sezione Affari Generali e FAS-FSC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63F74-634E-4EDC-B15E-6DC33CD5EB9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4F44D-29A7-4D61-A0C4-48D7D30D6761}" type="datetime1">
              <a:rPr lang="it-IT" smtClean="0"/>
              <a:t>16/06/2016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Sezione Affari Generali e FAS-FSC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A6DF6-C1A9-41DE-8E4F-5FB791827C7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C03E7-7DF6-41E0-ADBB-931B124EBDF0}" type="datetime1">
              <a:rPr lang="it-IT" smtClean="0"/>
              <a:t>16/06/2016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Sezione Affari Generali e FAS-FSC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05090-4FC9-4695-A324-B9288A06371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A12E02B-4180-4D40-8C2D-0B8EBEA4809B}" type="datetime1">
              <a:rPr lang="it-IT" smtClean="0"/>
              <a:t>16/06/2016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it-IT" smtClean="0"/>
              <a:t>Sezione Affari Generali e FAS-FSC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8B602C7-77A3-4DD9-A825-4D6B39C3AE0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hyperlink" Target="mailto:helpdeskgpp@regione.veneto.it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olo 1"/>
          <p:cNvSpPr>
            <a:spLocks noGrp="1"/>
          </p:cNvSpPr>
          <p:nvPr>
            <p:ph type="ctrTitle"/>
          </p:nvPr>
        </p:nvSpPr>
        <p:spPr>
          <a:xfrm>
            <a:off x="684213" y="620713"/>
            <a:ext cx="7772400" cy="5688607"/>
          </a:xfrm>
          <a:ln w="25400">
            <a:solidFill>
              <a:srgbClr val="92D050"/>
            </a:solidFill>
          </a:ln>
        </p:spPr>
        <p:txBody>
          <a:bodyPr/>
          <a:lstStyle/>
          <a:p>
            <a:pPr marL="0" indent="0"/>
            <a:r>
              <a:rPr lang="it-IT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it-IT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it-IT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it-IT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it-IT" sz="2800" b="1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it-IT" sz="2800" b="1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it-IT" sz="2800" b="1" i="1" dirty="0" smtClean="0">
                <a:latin typeface="Arial Rounded MT Bold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it-IT" sz="2800" b="1" i="1" dirty="0" smtClean="0">
                <a:latin typeface="Arial Rounded MT Bold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it-IT" sz="2000" b="1" i="1" dirty="0" smtClean="0"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PIANO D’AZIONE DELLA REGIONE DEL VENETO PER L’ATTUAZIONE DEL «GREEN PUBLIC PROCUREMENT»</a:t>
            </a:r>
            <a:br>
              <a:rPr lang="it-IT" sz="2000" b="1" i="1" dirty="0" smtClean="0"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it-IT" sz="2000" b="1" i="1" dirty="0" smtClean="0"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(PAR GPP Triennio 2016-2018) </a:t>
            </a:r>
            <a:br>
              <a:rPr lang="it-IT" sz="2000" b="1" i="1" dirty="0" smtClean="0"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it-IT" sz="2000" b="1" i="1" dirty="0" smtClean="0"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it-IT" sz="2000" b="1" i="1" dirty="0" smtClean="0"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it-IT" sz="2800" b="1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it-IT" sz="2800" b="1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it-IT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it-IT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it-IT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it-IT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it-IT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it-IT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it-IT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it-IT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it-IT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it-IT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it-IT" sz="1600" dirty="0" smtClean="0">
                <a:latin typeface="Arial Rounded MT Bold" pitchFamily="34" charset="0"/>
                <a:ea typeface="Times New Roman" pitchFamily="18" charset="0"/>
                <a:cs typeface="Times New Roman" pitchFamily="18" charset="0"/>
              </a:rPr>
              <a:t>Relatore: </a:t>
            </a:r>
            <a:r>
              <a:rPr lang="it-IT" sz="1600" dirty="0" smtClean="0">
                <a:latin typeface="Arial Rounded MT Bold" pitchFamily="34" charset="0"/>
              </a:rPr>
              <a:t> </a:t>
            </a:r>
            <a:r>
              <a:rPr lang="it-IT" sz="1600" dirty="0">
                <a:latin typeface="Arial Rounded MT Bold" pitchFamily="34" charset="0"/>
              </a:rPr>
              <a:t>Avv. Giulia </a:t>
            </a:r>
            <a:r>
              <a:rPr lang="it-IT" sz="1600" dirty="0" smtClean="0">
                <a:latin typeface="Arial Rounded MT Bold" pitchFamily="34" charset="0"/>
              </a:rPr>
              <a:t>Tambato</a:t>
            </a:r>
            <a:br>
              <a:rPr lang="it-IT" sz="1600" dirty="0" smtClean="0">
                <a:latin typeface="Arial Rounded MT Bold" pitchFamily="34" charset="0"/>
              </a:rPr>
            </a:br>
            <a:r>
              <a:rPr lang="it-IT" sz="1600" dirty="0" smtClean="0">
                <a:latin typeface="Arial Rounded MT Bold" pitchFamily="34" charset="0"/>
              </a:rPr>
              <a:t>Dirigente Settore Approvvigionamenti</a:t>
            </a:r>
            <a:r>
              <a:rPr lang="it-IT" sz="1600" dirty="0">
                <a:latin typeface="Arial Rounded MT Bold" pitchFamily="34" charset="0"/>
              </a:rPr>
              <a:t/>
            </a:r>
            <a:br>
              <a:rPr lang="it-IT" sz="1600" dirty="0">
                <a:latin typeface="Arial Rounded MT Bold" pitchFamily="34" charset="0"/>
              </a:rPr>
            </a:br>
            <a:r>
              <a:rPr lang="it-IT" sz="2400" dirty="0">
                <a:latin typeface="Arial Rounded MT Bold" pitchFamily="34" charset="0"/>
              </a:rPr>
              <a:t/>
            </a:r>
            <a:br>
              <a:rPr lang="it-IT" sz="2400" dirty="0">
                <a:latin typeface="Arial Rounded MT Bold" pitchFamily="34" charset="0"/>
              </a:rPr>
            </a:br>
            <a:r>
              <a:rPr lang="it-IT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it-IT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it-IT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it-IT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it-IT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it-IT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it-IT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it-IT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it-IT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magin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80928"/>
            <a:ext cx="2520280" cy="18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it-IT" sz="1800" dirty="0">
                <a:solidFill>
                  <a:srgbClr val="00B050"/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 IL PIANO D’AZIONE REGIONALE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19256" cy="5112568"/>
          </a:xfrm>
          <a:ln>
            <a:solidFill>
              <a:srgbClr val="92D050"/>
            </a:solidFill>
          </a:ln>
        </p:spPr>
        <p:txBody>
          <a:bodyPr/>
          <a:lstStyle/>
          <a:p>
            <a:pPr marL="0" indent="0" algn="just">
              <a:buNone/>
            </a:pPr>
            <a:endParaRPr lang="it-IT" sz="1800" dirty="0" smtClean="0"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it-IT" sz="1800" dirty="0"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it-IT" sz="1800" dirty="0" smtClean="0"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it-IT" sz="1800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it-IT" sz="2000" dirty="0" smtClean="0">
                <a:latin typeface="Arial Rounded MT Bold" pitchFamily="34" charset="0"/>
              </a:rPr>
              <a:t>Grazie per l’attenzione!</a:t>
            </a:r>
          </a:p>
          <a:p>
            <a:pPr marL="0" indent="0" algn="ctr">
              <a:buNone/>
            </a:pPr>
            <a:endParaRPr lang="it-IT" sz="2000" dirty="0">
              <a:latin typeface="Arial Rounded MT Bold" pitchFamily="34" charset="0"/>
            </a:endParaRPr>
          </a:p>
          <a:p>
            <a:pPr marL="0" indent="0" algn="ctr">
              <a:buNone/>
            </a:pPr>
            <a:endParaRPr lang="it-IT" sz="2000" dirty="0" smtClean="0">
              <a:latin typeface="Arial Rounded MT Bold" pitchFamily="34" charset="0"/>
            </a:endParaRPr>
          </a:p>
          <a:p>
            <a:pPr marL="0" indent="0" algn="ctr">
              <a:buNone/>
            </a:pPr>
            <a:endParaRPr lang="it-IT" sz="2000" dirty="0">
              <a:latin typeface="Arial Rounded MT Bold" pitchFamily="34" charset="0"/>
            </a:endParaRPr>
          </a:p>
          <a:p>
            <a:pPr marL="0" indent="0" algn="ctr">
              <a:buNone/>
            </a:pPr>
            <a:r>
              <a:rPr lang="it-IT" sz="1400" dirty="0" smtClean="0">
                <a:latin typeface="Arial Rounded MT Bold" pitchFamily="34" charset="0"/>
              </a:rPr>
              <a:t>SEZIONE AFFARI GENERALI E FAS-FSC</a:t>
            </a:r>
          </a:p>
          <a:p>
            <a:pPr marL="0" indent="0" algn="ctr">
              <a:buNone/>
            </a:pPr>
            <a:r>
              <a:rPr lang="it-IT" sz="1400" dirty="0" smtClean="0">
                <a:latin typeface="Arial Rounded MT Bold" pitchFamily="34" charset="0"/>
              </a:rPr>
              <a:t>Settore Approvvigionamenti - Avv. Giulia Tambato</a:t>
            </a:r>
          </a:p>
          <a:p>
            <a:pPr marL="0" indent="0" algn="ctr">
              <a:buNone/>
            </a:pPr>
            <a:r>
              <a:rPr lang="it-IT" sz="1400" dirty="0" smtClean="0">
                <a:latin typeface="Arial Rounded MT Bold" pitchFamily="34" charset="0"/>
              </a:rPr>
              <a:t>giulia.tambato@regione.veneto.it</a:t>
            </a:r>
          </a:p>
          <a:p>
            <a:pPr marL="0" indent="0" algn="ctr">
              <a:buNone/>
            </a:pPr>
            <a:endParaRPr lang="it-IT" sz="1800" dirty="0" smtClean="0">
              <a:latin typeface="Arial Rounded MT Bold" pitchFamily="34" charset="0"/>
            </a:endParaRPr>
          </a:p>
          <a:p>
            <a:pPr marL="0" indent="0" algn="just">
              <a:buNone/>
            </a:pPr>
            <a:endParaRPr lang="it-IT" sz="1800" dirty="0">
              <a:latin typeface="Arial Black" panose="020B0A04020102020204" pitchFamily="34" charset="0"/>
            </a:endParaRPr>
          </a:p>
        </p:txBody>
      </p:sp>
      <p:pic>
        <p:nvPicPr>
          <p:cNvPr id="6" name="Immagin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1584176" cy="79208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467544" y="6356350"/>
            <a:ext cx="8219256" cy="365125"/>
          </a:xfrm>
        </p:spPr>
        <p:txBody>
          <a:bodyPr/>
          <a:lstStyle/>
          <a:p>
            <a:pPr algn="ctr">
              <a:defRPr/>
            </a:pPr>
            <a:fld id="{D24C716B-288F-4B06-8353-F2D9E7CC7264}" type="slidenum">
              <a:rPr lang="it-IT" smtClean="0"/>
              <a:pPr algn="ctr">
                <a:defRPr/>
              </a:pPr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1172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39752" y="0"/>
            <a:ext cx="6347048" cy="1208614"/>
          </a:xfrm>
        </p:spPr>
        <p:txBody>
          <a:bodyPr/>
          <a:lstStyle/>
          <a:p>
            <a:r>
              <a:rPr lang="it-IT" sz="1600" b="1" i="1" dirty="0">
                <a:solidFill>
                  <a:srgbClr val="00B050"/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it-IT" sz="1800" dirty="0" smtClean="0">
                <a:solidFill>
                  <a:srgbClr val="00B050"/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I PASSI VERSO IL PIANO D’AZIONE</a:t>
            </a:r>
            <a:endParaRPr lang="it-IT" sz="18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1052736"/>
            <a:ext cx="8208912" cy="5400600"/>
          </a:xfrm>
          <a:ln>
            <a:solidFill>
              <a:srgbClr val="00B050"/>
            </a:solidFill>
          </a:ln>
        </p:spPr>
        <p:txBody>
          <a:bodyPr/>
          <a:lstStyle/>
          <a:p>
            <a:pPr marL="0" indent="0" algn="ctr">
              <a:buNone/>
            </a:pPr>
            <a:endParaRPr lang="it-IT" sz="1200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it-IT" sz="1800" dirty="0" smtClean="0">
                <a:latin typeface="Arial Black" panose="020B0A04020102020204" pitchFamily="34" charset="0"/>
              </a:rPr>
              <a:t>	  PARTECIPAZIONE AL PROGETTO GPP2020</a:t>
            </a:r>
          </a:p>
          <a:p>
            <a:pPr marL="0" indent="0" algn="ctr">
              <a:buNone/>
            </a:pPr>
            <a:r>
              <a:rPr lang="it-IT" sz="1600" dirty="0" smtClean="0">
                <a:latin typeface="Arial Rounded MT Bold" panose="020F0704030504030204" pitchFamily="34" charset="0"/>
              </a:rPr>
              <a:t>«</a:t>
            </a:r>
            <a:r>
              <a:rPr lang="it-IT" sz="1600" dirty="0" err="1" smtClean="0">
                <a:latin typeface="Arial Rounded MT Bold" panose="020F0704030504030204" pitchFamily="34" charset="0"/>
                <a:cs typeface="Arial" panose="020B0604020202020204" pitchFamily="34" charset="0"/>
              </a:rPr>
              <a:t>Promoting</a:t>
            </a:r>
            <a:r>
              <a:rPr lang="it-IT" sz="1600" dirty="0" smtClean="0">
                <a:latin typeface="Arial Rounded MT Bold" panose="020F0704030504030204" pitchFamily="34" charset="0"/>
              </a:rPr>
              <a:t> Green Public Procurement (GPP) in </a:t>
            </a:r>
            <a:r>
              <a:rPr lang="it-IT" sz="1600" dirty="0" err="1" smtClean="0">
                <a:latin typeface="Arial Rounded MT Bold" panose="020F0704030504030204" pitchFamily="34" charset="0"/>
              </a:rPr>
              <a:t>support</a:t>
            </a:r>
            <a:r>
              <a:rPr lang="it-IT" sz="1600" dirty="0" smtClean="0">
                <a:latin typeface="Arial Rounded MT Bold" panose="020F0704030504030204" pitchFamily="34" charset="0"/>
              </a:rPr>
              <a:t> of the </a:t>
            </a:r>
            <a:r>
              <a:rPr lang="it-IT" sz="1600" dirty="0" err="1" smtClean="0">
                <a:latin typeface="Arial Rounded MT Bold" panose="020F0704030504030204" pitchFamily="34" charset="0"/>
              </a:rPr>
              <a:t>goals</a:t>
            </a:r>
            <a:r>
              <a:rPr lang="it-IT" sz="1600" dirty="0" smtClean="0">
                <a:latin typeface="Arial Rounded MT Bold" panose="020F0704030504030204" pitchFamily="34" charset="0"/>
              </a:rPr>
              <a:t> – GPP2020»</a:t>
            </a:r>
          </a:p>
          <a:p>
            <a:pPr marL="0" indent="0" algn="ctr">
              <a:buNone/>
            </a:pPr>
            <a:r>
              <a:rPr lang="it-IT" sz="1600" dirty="0" smtClean="0">
                <a:latin typeface="Arial Rounded MT Bold" panose="020F0704030504030204" pitchFamily="34" charset="0"/>
              </a:rPr>
              <a:t>Che ha consentito di </a:t>
            </a:r>
          </a:p>
          <a:p>
            <a:pPr marL="0" indent="0" algn="ctr">
              <a:buNone/>
            </a:pPr>
            <a:endParaRPr lang="it-IT" sz="1800" dirty="0" smtClean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it-IT" sz="1800" dirty="0" smtClean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it-IT" sz="1800" dirty="0" smtClean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it-IT" sz="1800" dirty="0" smtClean="0">
                <a:latin typeface="Arial Black" panose="020B0A04020102020204" pitchFamily="34" charset="0"/>
              </a:rPr>
              <a:t> Promuovere la conoscenza  e l’utilizzo dei criteri ambientali minimi nelle procedure d’acquisto della Regione del Veneto</a:t>
            </a:r>
            <a:endParaRPr lang="it-IT" sz="1800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it-IT" sz="1600" dirty="0" smtClean="0">
                <a:latin typeface="Arial Rounded MT Bold" panose="020F0704030504030204" pitchFamily="34" charset="0"/>
              </a:rPr>
              <a:t>(DGR n. 2345 del 16 Dicembre 2014). </a:t>
            </a:r>
          </a:p>
          <a:p>
            <a:pPr marL="0" indent="0" algn="ctr">
              <a:buNone/>
            </a:pPr>
            <a:endParaRPr lang="it-IT" sz="1400" dirty="0" smtClean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it-IT" sz="1800" dirty="0" smtClean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it-IT" sz="1800" dirty="0" smtClean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it-IT" sz="1800" dirty="0" smtClean="0">
                <a:latin typeface="Arial Black" panose="020B0A04020102020204" pitchFamily="34" charset="0"/>
              </a:rPr>
              <a:t> Adottate le linee guida per l’adozione del Piano d’Azione Regionale </a:t>
            </a:r>
          </a:p>
          <a:p>
            <a:pPr marL="0" indent="0" algn="ctr">
              <a:buNone/>
            </a:pPr>
            <a:r>
              <a:rPr lang="it-IT" sz="1600" dirty="0" smtClean="0">
                <a:latin typeface="Arial Rounded MT Bold" panose="020F0704030504030204" pitchFamily="34" charset="0"/>
              </a:rPr>
              <a:t>(DGR n. 520 del 21 Aprile 2015)</a:t>
            </a:r>
            <a:endParaRPr lang="it-IT" sz="16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it-IT" sz="1800" dirty="0">
              <a:latin typeface="Arial Black" panose="020B0A04020102020204" pitchFamily="34" charset="0"/>
            </a:endParaRPr>
          </a:p>
        </p:txBody>
      </p:sp>
      <p:sp>
        <p:nvSpPr>
          <p:cNvPr id="7" name="Freccia in giù 6"/>
          <p:cNvSpPr/>
          <p:nvPr/>
        </p:nvSpPr>
        <p:spPr>
          <a:xfrm>
            <a:off x="4283968" y="2441838"/>
            <a:ext cx="484632" cy="5404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in giù 7"/>
          <p:cNvSpPr/>
          <p:nvPr/>
        </p:nvSpPr>
        <p:spPr>
          <a:xfrm>
            <a:off x="4283968" y="4221088"/>
            <a:ext cx="484632" cy="5918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1584176" cy="79208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611560" y="6356350"/>
            <a:ext cx="8075240" cy="365125"/>
          </a:xfrm>
        </p:spPr>
        <p:txBody>
          <a:bodyPr/>
          <a:lstStyle/>
          <a:p>
            <a:pPr algn="ctr">
              <a:defRPr/>
            </a:pPr>
            <a:fld id="{D24C716B-288F-4B06-8353-F2D9E7CC7264}" type="slidenum">
              <a:rPr lang="it-IT" smtClean="0"/>
              <a:pPr algn="ctr">
                <a:defRPr/>
              </a:pPr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6627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/>
          <a:lstStyle/>
          <a:p>
            <a:r>
              <a:rPr lang="it-IT" sz="1800" dirty="0" smtClean="0">
                <a:solidFill>
                  <a:srgbClr val="00B050"/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 I PASSI VERSO L’ADOZIONE DEL PIANO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340768"/>
            <a:ext cx="8208912" cy="5040560"/>
          </a:xfrm>
          <a:ln>
            <a:solidFill>
              <a:srgbClr val="00B050"/>
            </a:solidFill>
          </a:ln>
        </p:spPr>
        <p:txBody>
          <a:bodyPr/>
          <a:lstStyle/>
          <a:p>
            <a:pPr marL="0" indent="0" algn="just">
              <a:buNone/>
            </a:pPr>
            <a:r>
              <a:rPr lang="it-IT" sz="1800" dirty="0" smtClean="0">
                <a:latin typeface="Arial Rounded MT Bold" panose="020F0704030504030204" pitchFamily="34" charset="0"/>
              </a:rPr>
              <a:t>Nel 2015 l’adesione al progetto GPP2020 e il mandato avuto dall’Amministrazione Regionale ha consentito di dare un ulteriore  impulso alle già consolidate prassi regionali in materia di acquisti verdi.</a:t>
            </a:r>
          </a:p>
          <a:p>
            <a:pPr marL="0" indent="0" algn="just">
              <a:buNone/>
            </a:pPr>
            <a:endParaRPr lang="it-IT" sz="1800" dirty="0" smtClean="0"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r>
              <a:rPr lang="it-IT" sz="1800" dirty="0" smtClean="0">
                <a:latin typeface="Arial Rounded MT Bold" panose="020F0704030504030204" pitchFamily="34" charset="0"/>
              </a:rPr>
              <a:t>Tra le procedure più significative adottate nel 2015 si segnalano:</a:t>
            </a:r>
            <a:endParaRPr lang="it-IT" sz="1800" dirty="0"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r>
              <a:rPr lang="it-IT" sz="1800" dirty="0" smtClean="0">
                <a:latin typeface="Arial Rounded MT Bold" panose="020F0704030504030204" pitchFamily="34" charset="0"/>
              </a:rPr>
              <a:t>1. 	Acquisti di carta;</a:t>
            </a:r>
            <a:endParaRPr lang="it-IT" sz="1800" dirty="0"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r>
              <a:rPr lang="it-IT" sz="1800" dirty="0" smtClean="0">
                <a:latin typeface="Arial Rounded MT Bold" panose="020F0704030504030204" pitchFamily="34" charset="0"/>
              </a:rPr>
              <a:t>2. 	Gara di cancelleria;</a:t>
            </a:r>
          </a:p>
          <a:p>
            <a:pPr marL="0" indent="0" algn="just">
              <a:buNone/>
            </a:pPr>
            <a:r>
              <a:rPr lang="it-IT" sz="1800" dirty="0" smtClean="0">
                <a:latin typeface="Arial Rounded MT Bold" panose="020F0704030504030204" pitchFamily="34" charset="0"/>
              </a:rPr>
              <a:t>3. 	Servizio di razionalizzazione stampanti uso ufficio;</a:t>
            </a:r>
          </a:p>
          <a:p>
            <a:pPr marL="0" indent="0" algn="just">
              <a:buNone/>
            </a:pPr>
            <a:r>
              <a:rPr lang="it-IT" sz="1800" dirty="0" smtClean="0">
                <a:latin typeface="Arial Rounded MT Bold" panose="020F0704030504030204" pitchFamily="34" charset="0"/>
              </a:rPr>
              <a:t>4.            Materiale igienico sanitario.</a:t>
            </a:r>
          </a:p>
          <a:p>
            <a:pPr marL="0" indent="0" algn="just">
              <a:buNone/>
            </a:pPr>
            <a:endParaRPr lang="it-IT" sz="1800" dirty="0"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r>
              <a:rPr lang="it-IT" sz="1800" dirty="0" smtClean="0">
                <a:latin typeface="Arial Rounded MT Bold" panose="020F0704030504030204" pitchFamily="34" charset="0"/>
              </a:rPr>
              <a:t>Per lo studio e la ricerca condotta sui prodotti di cancelleria, ad oggi solo in piccola parte coperti dall’adozione di CAM Nazionali, la Regione del Veneto è risultata vincitrice del Premio «Miglior Bando Verde» in occasione del Forum Internazionale sul GPP che si è tenuto a Roma l’1-2 Ottobre 2015.</a:t>
            </a:r>
            <a:endParaRPr lang="it-IT" sz="1800" dirty="0"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endParaRPr lang="it-IT" sz="1600" dirty="0">
              <a:latin typeface="Arial Rounded MT Bold" panose="020F0704030504030204" pitchFamily="34" charset="0"/>
            </a:endParaRPr>
          </a:p>
        </p:txBody>
      </p:sp>
      <p:pic>
        <p:nvPicPr>
          <p:cNvPr id="8" name="Immagin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1584176" cy="79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1584176" cy="79208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395536" y="6356350"/>
            <a:ext cx="8291264" cy="365125"/>
          </a:xfrm>
        </p:spPr>
        <p:txBody>
          <a:bodyPr/>
          <a:lstStyle/>
          <a:p>
            <a:pPr algn="ctr">
              <a:defRPr/>
            </a:pPr>
            <a:fld id="{D24C716B-288F-4B06-8353-F2D9E7CC7264}" type="slidenum">
              <a:rPr lang="it-IT" smtClean="0"/>
              <a:pPr algn="ctr">
                <a:defRPr/>
              </a:pPr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9297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/>
          <a:lstStyle/>
          <a:p>
            <a:r>
              <a:rPr lang="it-IT" sz="1800" dirty="0" smtClean="0">
                <a:solidFill>
                  <a:srgbClr val="00B050"/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 IL PIANO D’AZIONE REGIONALE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2948" y="1268760"/>
            <a:ext cx="8288922" cy="5112568"/>
          </a:xfrm>
          <a:ln>
            <a:solidFill>
              <a:srgbClr val="00B05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it-IT" sz="1600" dirty="0" smtClean="0">
                <a:latin typeface="Arial Black" panose="020B0A04020102020204" pitchFamily="34" charset="0"/>
              </a:rPr>
              <a:t>«ADOZIONE DEL PIANO D’AZIONE DELLA REGIONE DEL VENETO PER L’ATTUAZIONE DEL GPP PER IL TRIENNIO  2016-2017-2018»</a:t>
            </a:r>
          </a:p>
          <a:p>
            <a:pPr marL="0" indent="0" algn="ctr">
              <a:buNone/>
            </a:pPr>
            <a:r>
              <a:rPr lang="it-IT" sz="1600" dirty="0" smtClean="0">
                <a:latin typeface="Arial Rounded MT Bold" panose="020F0704030504030204" pitchFamily="34" charset="0"/>
              </a:rPr>
              <a:t>(DGR n. 1866 del 23 Dicembre 2015)  </a:t>
            </a:r>
          </a:p>
          <a:p>
            <a:pPr marL="0" indent="0" algn="ctr">
              <a:buNone/>
            </a:pPr>
            <a:endParaRPr lang="it-IT" sz="16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it-IT" sz="1600" dirty="0" smtClean="0">
              <a:latin typeface="Arial Rounded MT Bold" panose="020F070403050403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it-IT" sz="1600" dirty="0" smtClean="0">
                <a:latin typeface="Arial Rounded MT Bold" panose="020F0704030504030204" pitchFamily="34" charset="0"/>
              </a:rPr>
              <a:t>Fornire impulso a livello regionale, </a:t>
            </a:r>
            <a:r>
              <a:rPr lang="it-IT" sz="1600" dirty="0" err="1" smtClean="0">
                <a:latin typeface="Arial Rounded MT Bold" panose="020F0704030504030204" pitchFamily="34" charset="0"/>
              </a:rPr>
              <a:t>affinchè</a:t>
            </a:r>
            <a:r>
              <a:rPr lang="it-IT" sz="1600" dirty="0" smtClean="0">
                <a:latin typeface="Arial Rounded MT Bold" panose="020F0704030504030204" pitchFamily="34" charset="0"/>
              </a:rPr>
              <a:t> la spesa di beni e servizi sia orientata oltre che al risparmio di spesa anche a ridurre l’impatto sull’ambiente lungo tutto il ciclo di vita dei prodotti.</a:t>
            </a:r>
          </a:p>
          <a:p>
            <a:pPr marL="0" indent="0" algn="just">
              <a:buNone/>
            </a:pPr>
            <a:endParaRPr lang="it-IT" sz="1600" dirty="0" smtClean="0">
              <a:latin typeface="Arial Rounded MT Bold" panose="020F070403050403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it-IT" sz="1600" dirty="0" smtClean="0">
                <a:latin typeface="Arial Rounded MT Bold" panose="020F0704030504030204" pitchFamily="34" charset="0"/>
              </a:rPr>
              <a:t>Fornire supporto al territorio per agevolare e diffondere l’inserimento dei criteri ambientali in tutte le procedure d’acquisto anche attraverso azioni di formazione, informazione e comunicazione</a:t>
            </a:r>
          </a:p>
          <a:p>
            <a:pPr marL="0" indent="0" algn="just">
              <a:buNone/>
            </a:pPr>
            <a:endParaRPr lang="it-IT" sz="1600" dirty="0" smtClean="0">
              <a:latin typeface="Arial Rounded MT Bold" panose="020F070403050403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it-IT" sz="1600" dirty="0" smtClean="0">
                <a:latin typeface="Arial Rounded MT Bold" panose="020F0704030504030204" pitchFamily="34" charset="0"/>
              </a:rPr>
              <a:t>Incentivare l’introduzione dei criteri anche legati al «ciclo di vita dei prodotti (life-</a:t>
            </a:r>
            <a:r>
              <a:rPr lang="it-IT" sz="1600" dirty="0" err="1" smtClean="0">
                <a:latin typeface="Arial Rounded MT Bold" panose="020F0704030504030204" pitchFamily="34" charset="0"/>
              </a:rPr>
              <a:t>cycle</a:t>
            </a:r>
            <a:r>
              <a:rPr lang="it-IT" sz="1600" dirty="0" smtClean="0">
                <a:latin typeface="Arial Rounded MT Bold" panose="020F0704030504030204" pitchFamily="34" charset="0"/>
              </a:rPr>
              <a:t> </a:t>
            </a:r>
            <a:r>
              <a:rPr lang="it-IT" sz="1600" dirty="0" err="1" smtClean="0">
                <a:latin typeface="Arial Rounded MT Bold" panose="020F0704030504030204" pitchFamily="34" charset="0"/>
              </a:rPr>
              <a:t>costing</a:t>
            </a:r>
            <a:r>
              <a:rPr lang="it-IT" sz="1600" dirty="0" smtClean="0">
                <a:latin typeface="Arial Rounded MT Bold" panose="020F0704030504030204" pitchFamily="34" charset="0"/>
              </a:rPr>
              <a:t> -LCC).</a:t>
            </a:r>
          </a:p>
        </p:txBody>
      </p:sp>
      <p:sp>
        <p:nvSpPr>
          <p:cNvPr id="7" name="Rettangolo 6"/>
          <p:cNvSpPr/>
          <p:nvPr/>
        </p:nvSpPr>
        <p:spPr>
          <a:xfrm>
            <a:off x="3635896" y="2204864"/>
            <a:ext cx="216024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OBIETTIVI</a:t>
            </a:r>
            <a:endParaRPr lang="it-IT" dirty="0"/>
          </a:p>
        </p:txBody>
      </p:sp>
      <p:pic>
        <p:nvPicPr>
          <p:cNvPr id="8" name="Immagin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1584176" cy="79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1584176" cy="79208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egnaposto numero diapositiva 11"/>
          <p:cNvSpPr>
            <a:spLocks noGrp="1"/>
          </p:cNvSpPr>
          <p:nvPr>
            <p:ph type="sldNum" sz="quarter" idx="12"/>
          </p:nvPr>
        </p:nvSpPr>
        <p:spPr>
          <a:xfrm>
            <a:off x="323528" y="6356350"/>
            <a:ext cx="8363272" cy="365125"/>
          </a:xfrm>
        </p:spPr>
        <p:txBody>
          <a:bodyPr/>
          <a:lstStyle/>
          <a:p>
            <a:pPr algn="ctr">
              <a:defRPr/>
            </a:pPr>
            <a:fld id="{D24C716B-288F-4B06-8353-F2D9E7CC7264}" type="slidenum">
              <a:rPr lang="it-IT" smtClean="0"/>
              <a:pPr algn="ctr">
                <a:defRPr/>
              </a:pPr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217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it-IT" sz="1800" dirty="0">
                <a:solidFill>
                  <a:srgbClr val="00B050"/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 IL PIANO D’AZIONE REGIONALE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sz="1800" b="1" dirty="0" smtClean="0">
                <a:latin typeface="Arial Black" panose="020B0A04020102020204" pitchFamily="34" charset="0"/>
                <a:cs typeface="Times New Roman" pitchFamily="18" charset="0"/>
              </a:rPr>
              <a:t>L’organizzazione interna del Piano è articolata su due livelli:</a:t>
            </a:r>
          </a:p>
          <a:p>
            <a:pPr marL="0" indent="0" algn="ctr">
              <a:buNone/>
            </a:pPr>
            <a:endParaRPr lang="it-IT" sz="1800" b="1" dirty="0" smtClean="0">
              <a:latin typeface="Arial Black" panose="020B0A04020102020204" pitchFamily="34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it-IT" sz="1800" b="1" dirty="0">
              <a:latin typeface="Arial Black" panose="020B0A04020102020204" pitchFamily="34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it-IT" sz="1800" dirty="0">
              <a:latin typeface="Arial Black" panose="020B0A04020102020204" pitchFamily="34" charset="0"/>
            </a:endParaRPr>
          </a:p>
        </p:txBody>
      </p:sp>
      <p:pic>
        <p:nvPicPr>
          <p:cNvPr id="9" name="Immagin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1584176" cy="79208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vale 4"/>
          <p:cNvSpPr/>
          <p:nvPr/>
        </p:nvSpPr>
        <p:spPr>
          <a:xfrm>
            <a:off x="546889" y="2708920"/>
            <a:ext cx="3600400" cy="2736304"/>
          </a:xfrm>
          <a:prstGeom prst="ellipse">
            <a:avLst/>
          </a:prstGeom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sz="1400" dirty="0" smtClean="0">
                <a:latin typeface="Arial Black" panose="020B0A04020102020204" pitchFamily="34" charset="0"/>
              </a:rPr>
              <a:t>COMITATO GUIDA</a:t>
            </a:r>
          </a:p>
          <a:p>
            <a:pPr algn="ctr"/>
            <a:endParaRPr lang="it-IT" sz="1400" dirty="0" smtClean="0">
              <a:latin typeface="Arial Rounded MT Bold" panose="020F0704030504030204" pitchFamily="34" charset="0"/>
            </a:endParaRPr>
          </a:p>
          <a:p>
            <a:pPr algn="ctr"/>
            <a:r>
              <a:rPr lang="it-IT" sz="1400" dirty="0" smtClean="0">
                <a:latin typeface="Arial Rounded MT Bold" panose="020F0704030504030204" pitchFamily="34" charset="0"/>
              </a:rPr>
              <a:t>Composta da 5 esperti scelti all’interno della Sezione Affari Generali e responsabili dello sviluppo del Piano d’Azione.</a:t>
            </a:r>
            <a:endParaRPr lang="it-IT" sz="1400" dirty="0">
              <a:latin typeface="Arial Rounded MT Bold" panose="020F0704030504030204" pitchFamily="34" charset="0"/>
            </a:endParaRPr>
          </a:p>
        </p:txBody>
      </p:sp>
      <p:sp>
        <p:nvSpPr>
          <p:cNvPr id="6" name="Rettangolo arrotondato 5"/>
          <p:cNvSpPr/>
          <p:nvPr/>
        </p:nvSpPr>
        <p:spPr>
          <a:xfrm>
            <a:off x="4457951" y="2837554"/>
            <a:ext cx="4176464" cy="2607670"/>
          </a:xfrm>
          <a:prstGeom prst="roundRect">
            <a:avLst/>
          </a:prstGeom>
          <a:ln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sz="1400" dirty="0" smtClean="0">
                <a:latin typeface="Arial Black" panose="020B0A04020102020204" pitchFamily="34" charset="0"/>
              </a:rPr>
              <a:t>GRUPPO DI LAVORO INTERSETTORIALE.</a:t>
            </a:r>
          </a:p>
          <a:p>
            <a:pPr algn="just"/>
            <a:r>
              <a:rPr lang="it-IT" sz="1400" dirty="0" smtClean="0">
                <a:latin typeface="Arial Rounded MT Bold" panose="020F0704030504030204" pitchFamily="34" charset="0"/>
              </a:rPr>
              <a:t>Composto da funzionari regionali esperti nei seguenti settori:</a:t>
            </a:r>
          </a:p>
          <a:p>
            <a:pPr algn="just"/>
            <a:endParaRPr lang="it-IT" sz="1400" dirty="0" smtClean="0">
              <a:latin typeface="Arial Rounded MT Bold" panose="020F07040305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it-IT" sz="1400" dirty="0" smtClean="0">
                <a:latin typeface="Arial Rounded MT Bold" panose="020F0704030504030204" pitchFamily="34" charset="0"/>
              </a:rPr>
              <a:t>Sviluppo economico; - Formazione</a:t>
            </a:r>
          </a:p>
          <a:p>
            <a:pPr marL="285750" indent="-285750" algn="just">
              <a:buFontTx/>
              <a:buChar char="-"/>
            </a:pPr>
            <a:r>
              <a:rPr lang="it-IT" sz="1400" dirty="0" smtClean="0">
                <a:latin typeface="Arial Rounded MT Bold" panose="020F0704030504030204" pitchFamily="34" charset="0"/>
              </a:rPr>
              <a:t>Programmazione     - Agricoltura</a:t>
            </a:r>
          </a:p>
          <a:p>
            <a:pPr marL="285750" indent="-285750" algn="just">
              <a:buFontTx/>
              <a:buChar char="-"/>
            </a:pPr>
            <a:r>
              <a:rPr lang="it-IT" sz="1400" dirty="0" smtClean="0">
                <a:latin typeface="Arial Rounded MT Bold" panose="020F0704030504030204" pitchFamily="34" charset="0"/>
              </a:rPr>
              <a:t>Energia                           - Trasporti</a:t>
            </a:r>
          </a:p>
          <a:p>
            <a:pPr marL="285750" indent="-285750" algn="just">
              <a:buFontTx/>
              <a:buChar char="-"/>
            </a:pPr>
            <a:r>
              <a:rPr lang="it-IT" sz="1400" dirty="0" smtClean="0">
                <a:latin typeface="Arial Rounded MT Bold" panose="020F0704030504030204" pitchFamily="34" charset="0"/>
              </a:rPr>
              <a:t>Turismo                           - Territorio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539552" y="6381328"/>
            <a:ext cx="8182272" cy="365125"/>
          </a:xfrm>
        </p:spPr>
        <p:txBody>
          <a:bodyPr/>
          <a:lstStyle/>
          <a:p>
            <a:pPr algn="ctr">
              <a:defRPr/>
            </a:pPr>
            <a:fld id="{D24C716B-288F-4B06-8353-F2D9E7CC7264}" type="slidenum">
              <a:rPr lang="it-IT" smtClean="0"/>
              <a:pPr algn="ctr">
                <a:defRPr/>
              </a:pPr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942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it-IT" sz="1800" dirty="0">
                <a:solidFill>
                  <a:srgbClr val="00B050"/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  IL PIANO D’AZIONE REGIONALE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19256" cy="5112568"/>
          </a:xfrm>
          <a:ln>
            <a:solidFill>
              <a:srgbClr val="92D050"/>
            </a:solidFill>
          </a:ln>
        </p:spPr>
        <p:txBody>
          <a:bodyPr/>
          <a:lstStyle/>
          <a:p>
            <a:pPr marL="0" indent="0" algn="just">
              <a:buNone/>
            </a:pPr>
            <a:endParaRPr lang="it-IT" sz="1800" dirty="0" smtClean="0"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it-IT" sz="1800" dirty="0">
              <a:latin typeface="Arial Black" panose="020B0A04020102020204" pitchFamily="34" charset="0"/>
            </a:endParaRPr>
          </a:p>
        </p:txBody>
      </p:sp>
      <p:pic>
        <p:nvPicPr>
          <p:cNvPr id="6" name="Immagin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1584176" cy="79208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467544" y="6356350"/>
            <a:ext cx="8219256" cy="365125"/>
          </a:xfrm>
        </p:spPr>
        <p:txBody>
          <a:bodyPr/>
          <a:lstStyle/>
          <a:p>
            <a:pPr algn="ctr">
              <a:defRPr/>
            </a:pPr>
            <a:fld id="{D24C716B-288F-4B06-8353-F2D9E7CC7264}" type="slidenum">
              <a:rPr lang="it-IT" smtClean="0"/>
              <a:pPr algn="ctr">
                <a:defRPr/>
              </a:pPr>
              <a:t>6</a:t>
            </a:fld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82380"/>
              </p:ext>
            </p:extLst>
          </p:nvPr>
        </p:nvGraphicFramePr>
        <p:xfrm>
          <a:off x="1603494" y="1600200"/>
          <a:ext cx="5937012" cy="452596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1969"/>
                <a:gridCol w="1918955"/>
                <a:gridCol w="2170799"/>
                <a:gridCol w="1565289"/>
              </a:tblGrid>
              <a:tr h="477178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dirty="0" smtClean="0">
                          <a:effectLst/>
                        </a:rPr>
                        <a:t>OBIETTIVI DI MEDIO   TERMINE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dirty="0" smtClean="0">
                          <a:effectLst/>
                          <a:latin typeface="+mj-lt"/>
                          <a:ea typeface="Times New Roman"/>
                        </a:rPr>
                        <a:t>(2016 -2017)</a:t>
                      </a:r>
                      <a:endParaRPr lang="it-IT" sz="11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5070" marR="65070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445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N.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70" marR="650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DESCRIZIONE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70" marR="650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AZIONI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70" marR="650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INDICATORI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70" marR="65070" marT="0" marB="0"/>
                </a:tc>
              </a:tr>
              <a:tr h="1301395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50190" algn="l"/>
                        </a:tabLs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70" marR="65070" marT="0" marB="0"/>
                </a:tc>
                <a:tc>
                  <a:txBody>
                    <a:bodyPr/>
                    <a:lstStyle/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 dirty="0">
                          <a:effectLst/>
                        </a:rPr>
                        <a:t>Formazione sul GPP.</a:t>
                      </a:r>
                      <a:endParaRPr lang="it-IT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70" marR="65070" marT="0" marB="0"/>
                </a:tc>
                <a:tc>
                  <a:txBody>
                    <a:bodyPr/>
                    <a:lstStyle/>
                    <a:p>
                      <a:pPr marL="742950" lvl="1" indent="-28575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0955" algn="l"/>
                        </a:tabLst>
                      </a:pPr>
                      <a:r>
                        <a:rPr lang="it-IT" sz="900">
                          <a:effectLst/>
                        </a:rPr>
                        <a:t>Diffusione di newsletter periodiche.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742950" lvl="1" indent="-285750" algn="just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0955" algn="l"/>
                        </a:tabLs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742950" lvl="1" indent="-285750" algn="just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0955" algn="l"/>
                        </a:tabLst>
                      </a:pPr>
                      <a:r>
                        <a:rPr lang="it-IT" sz="900">
                          <a:effectLst/>
                        </a:rPr>
                        <a:t>Azioni di formazione e laboratori tecnici.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70" marR="6507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78740" algn="l"/>
                        </a:tabLst>
                      </a:pPr>
                      <a:r>
                        <a:rPr lang="it-IT" sz="900">
                          <a:effectLst/>
                        </a:rPr>
                        <a:t>n. newsletter.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40005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n. seminari informativi.</a:t>
                      </a:r>
                      <a:endParaRPr lang="it-IT" sz="1100">
                        <a:effectLst/>
                      </a:endParaRPr>
                    </a:p>
                    <a:p>
                      <a:pPr marL="40005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40005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n. laboratori tecnici.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70" marR="65070" marT="0" marB="0"/>
                </a:tc>
              </a:tr>
              <a:tr h="1879793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 startAt="2"/>
                        <a:tabLst>
                          <a:tab pos="250190" algn="l"/>
                        </a:tabLs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70" marR="65070" marT="0" marB="0"/>
                </a:tc>
                <a:tc>
                  <a:txBody>
                    <a:bodyPr/>
                    <a:lstStyle/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 dirty="0">
                          <a:effectLst/>
                        </a:rPr>
                        <a:t>Promozione del consumo responsabile presso gli uffici regionali.</a:t>
                      </a:r>
                      <a:endParaRPr lang="it-IT" sz="1100" dirty="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70" marR="6507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0955" algn="l"/>
                        </a:tabLst>
                      </a:pPr>
                      <a:r>
                        <a:rPr lang="it-IT" sz="900">
                          <a:effectLst/>
                        </a:rPr>
                        <a:t>Raccolta differenziata interna.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Dotazione di distributori automatici di prodotti del commercio equo solidale.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70" marR="65070" marT="0" marB="0"/>
                </a:tc>
                <a:tc>
                  <a:txBody>
                    <a:bodyPr/>
                    <a:lstStyle/>
                    <a:p>
                      <a:pPr marL="7302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n. compattatori installati per la raccolta differenziata dei prodotti della ristorazione automatica.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n. apparecchiature installate presso le Strutture Regionali.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70" marR="65070" marT="0" marB="0"/>
                </a:tc>
              </a:tr>
              <a:tr h="72299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3.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70" marR="65070" marT="0" marB="0"/>
                </a:tc>
                <a:tc>
                  <a:txBody>
                    <a:bodyPr/>
                    <a:lstStyle/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Valorizzazione delle buone pratiche verdi attuate dalla Regione del Veneto.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70" marR="65070" marT="0" marB="0"/>
                </a:tc>
                <a:tc>
                  <a:txBody>
                    <a:bodyPr/>
                    <a:lstStyle/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Creazione di una pagina internet dedicata al PAR GPP nella home-page  della Regione del Veneto.</a:t>
                      </a:r>
                      <a:endParaRPr lang="it-IT" sz="1100">
                        <a:effectLst/>
                      </a:endParaRPr>
                    </a:p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70" marR="65070" marT="0" marB="0"/>
                </a:tc>
                <a:tc>
                  <a:txBody>
                    <a:bodyPr/>
                    <a:lstStyle/>
                    <a:p>
                      <a:pPr marL="40005" algn="just">
                        <a:spcAft>
                          <a:spcPts val="0"/>
                        </a:spcAft>
                      </a:pPr>
                      <a:r>
                        <a:rPr lang="it-IT" sz="900" dirty="0">
                          <a:effectLst/>
                        </a:rPr>
                        <a:t>n. buone pratiche verdi pubblicate sul sito.</a:t>
                      </a:r>
                      <a:endParaRPr lang="it-IT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70" marR="6507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108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it-IT" sz="1800" dirty="0">
                <a:solidFill>
                  <a:srgbClr val="00B050"/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it-IT" sz="1800" dirty="0" smtClean="0">
                <a:solidFill>
                  <a:srgbClr val="00B050"/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I PASSI GIA’ FATTI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19256" cy="5112568"/>
          </a:xfrm>
          <a:ln>
            <a:solidFill>
              <a:srgbClr val="92D050"/>
            </a:solidFill>
          </a:ln>
        </p:spPr>
        <p:txBody>
          <a:bodyPr/>
          <a:lstStyle/>
          <a:p>
            <a:pPr marL="0" indent="0" algn="just">
              <a:buNone/>
            </a:pPr>
            <a:r>
              <a:rPr lang="it-IT" sz="1800" dirty="0" smtClean="0">
                <a:latin typeface="Arial Black" panose="020B0A04020102020204" pitchFamily="34" charset="0"/>
              </a:rPr>
              <a:t>Pagina internet : </a:t>
            </a:r>
            <a:r>
              <a:rPr lang="it-IT" sz="1800" b="1" dirty="0" smtClean="0">
                <a:latin typeface="+mj-lt"/>
              </a:rPr>
              <a:t>http</a:t>
            </a:r>
            <a:r>
              <a:rPr lang="it-IT" sz="1800" b="1" dirty="0">
                <a:latin typeface="+mj-lt"/>
              </a:rPr>
              <a:t>://www.regione.veneto.it/web/acquisti-verdi</a:t>
            </a:r>
            <a:r>
              <a:rPr lang="it-IT" sz="1800" b="1" dirty="0" smtClean="0">
                <a:latin typeface="+mj-lt"/>
              </a:rPr>
              <a:t>/</a:t>
            </a:r>
          </a:p>
          <a:p>
            <a:pPr marL="0" indent="0" algn="just">
              <a:buNone/>
            </a:pPr>
            <a:endParaRPr lang="it-IT" sz="1800" dirty="0" smtClean="0"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r>
              <a:rPr lang="it-IT" sz="1800" dirty="0" smtClean="0">
                <a:latin typeface="Arial Black" panose="020B0A04020102020204" pitchFamily="34" charset="0"/>
              </a:rPr>
              <a:t>E-learning: </a:t>
            </a:r>
            <a:r>
              <a:rPr lang="it-IT" sz="1800" dirty="0" smtClean="0">
                <a:latin typeface="+mj-lt"/>
              </a:rPr>
              <a:t>predisposta piattaforma di e-learning accessibile previa iscrizione alla e-mail: </a:t>
            </a:r>
            <a:r>
              <a:rPr lang="it-IT" sz="1800" dirty="0" smtClean="0">
                <a:latin typeface="+mj-lt"/>
                <a:hlinkClick r:id="rId2"/>
              </a:rPr>
              <a:t>helpdeskgpp@regione.veneto.it</a:t>
            </a:r>
            <a:r>
              <a:rPr lang="it-IT" sz="1800" dirty="0" smtClean="0">
                <a:latin typeface="+mj-lt"/>
              </a:rPr>
              <a:t>.</a:t>
            </a:r>
          </a:p>
          <a:p>
            <a:pPr marL="0" indent="0" algn="just">
              <a:buNone/>
            </a:pPr>
            <a:r>
              <a:rPr lang="it-IT" sz="1800" dirty="0" smtClean="0">
                <a:latin typeface="+mj-lt"/>
              </a:rPr>
              <a:t>Sono lì disponibili due moduli di formazione generale (in riuso dalla Regione Emilia-Romagna)  e un modulo di formazione specifica sul Piano d’Azione Regionale.</a:t>
            </a:r>
          </a:p>
          <a:p>
            <a:pPr marL="0" indent="0" algn="just">
              <a:buNone/>
            </a:pPr>
            <a:endParaRPr lang="it-IT" sz="1800" dirty="0" smtClean="0">
              <a:latin typeface="Arial Black" pitchFamily="34" charset="0"/>
            </a:endParaRPr>
          </a:p>
          <a:p>
            <a:pPr marL="0" indent="0" algn="just">
              <a:buNone/>
            </a:pPr>
            <a:r>
              <a:rPr lang="it-IT" sz="1800" dirty="0" smtClean="0">
                <a:latin typeface="Arial Black" pitchFamily="34" charset="0"/>
              </a:rPr>
              <a:t>Newsletter</a:t>
            </a:r>
            <a:r>
              <a:rPr lang="it-IT" sz="1800" dirty="0" smtClean="0">
                <a:latin typeface="+mj-lt"/>
              </a:rPr>
              <a:t>: avviato il servizio di </a:t>
            </a:r>
            <a:r>
              <a:rPr lang="it-IT" sz="1800" dirty="0" err="1" smtClean="0">
                <a:latin typeface="+mj-lt"/>
              </a:rPr>
              <a:t>newsletters</a:t>
            </a:r>
            <a:r>
              <a:rPr lang="it-IT" sz="1800" dirty="0" smtClean="0">
                <a:latin typeface="+mj-lt"/>
              </a:rPr>
              <a:t> con inoltro alla banca dati di indirizzi a disposizione dell’Amministrazione Regionale, alla quale ci si può registrare sempre accedendo al sito.</a:t>
            </a:r>
          </a:p>
          <a:p>
            <a:pPr marL="0" indent="0" algn="just">
              <a:buNone/>
            </a:pPr>
            <a:endParaRPr lang="it-IT" sz="1800" dirty="0" smtClean="0">
              <a:latin typeface="Arial Black" pitchFamily="34" charset="0"/>
            </a:endParaRPr>
          </a:p>
          <a:p>
            <a:pPr marL="0" indent="0" algn="just">
              <a:buNone/>
            </a:pPr>
            <a:r>
              <a:rPr lang="it-IT" sz="1800" dirty="0" smtClean="0">
                <a:latin typeface="Arial Black" pitchFamily="34" charset="0"/>
              </a:rPr>
              <a:t>Attività di Informazione e Formazione</a:t>
            </a:r>
            <a:r>
              <a:rPr lang="it-IT" sz="1800" dirty="0" smtClean="0">
                <a:latin typeface="+mj-lt"/>
              </a:rPr>
              <a:t>:  è stato previsto il primo evento  di apertura. </a:t>
            </a:r>
            <a:endParaRPr lang="it-IT" sz="1800" dirty="0">
              <a:latin typeface="Arial Black" panose="020B0A04020102020204" pitchFamily="34" charset="0"/>
            </a:endParaRPr>
          </a:p>
        </p:txBody>
      </p:sp>
      <p:pic>
        <p:nvPicPr>
          <p:cNvPr id="6" name="Immagin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1584176" cy="79208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467544" y="6356350"/>
            <a:ext cx="8219256" cy="365125"/>
          </a:xfrm>
        </p:spPr>
        <p:txBody>
          <a:bodyPr/>
          <a:lstStyle/>
          <a:p>
            <a:pPr algn="ctr">
              <a:defRPr/>
            </a:pPr>
            <a:fld id="{D24C716B-288F-4B06-8353-F2D9E7CC7264}" type="slidenum">
              <a:rPr lang="it-IT" smtClean="0"/>
              <a:pPr algn="ctr">
                <a:defRPr/>
              </a:pPr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3345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it-IT" sz="1800" dirty="0">
                <a:solidFill>
                  <a:srgbClr val="00B050"/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it-IT" sz="1800" dirty="0" smtClean="0">
                <a:solidFill>
                  <a:srgbClr val="00B050"/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I PROSSIMI PASSI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19256" cy="5112568"/>
          </a:xfrm>
          <a:ln>
            <a:solidFill>
              <a:srgbClr val="92D050"/>
            </a:solidFill>
          </a:ln>
        </p:spPr>
        <p:txBody>
          <a:bodyPr/>
          <a:lstStyle/>
          <a:p>
            <a:pPr marL="0" indent="0" algn="just">
              <a:buNone/>
            </a:pPr>
            <a:r>
              <a:rPr lang="it-IT" sz="1800" b="1" dirty="0" smtClean="0"/>
              <a:t>FORMAZIONE E INFORMAZIONE:</a:t>
            </a:r>
          </a:p>
          <a:p>
            <a:pPr marL="0" indent="0" algn="just">
              <a:buNone/>
            </a:pPr>
            <a:r>
              <a:rPr lang="it-IT" sz="1800" dirty="0" smtClean="0"/>
              <a:t>1. si </a:t>
            </a:r>
            <a:r>
              <a:rPr lang="it-IT" sz="1800" dirty="0"/>
              <a:t>intendono programmare già il prossimo mese un’attività di formazione specifica nel settore dell’energia,  </a:t>
            </a:r>
            <a:r>
              <a:rPr lang="it-IT" sz="1800" dirty="0" smtClean="0"/>
              <a:t>e una </a:t>
            </a:r>
            <a:r>
              <a:rPr lang="it-IT" sz="1800" dirty="0"/>
              <a:t>di esemplificazione in concreto di una RDO sul MEPA con criteri </a:t>
            </a:r>
            <a:r>
              <a:rPr lang="it-IT" sz="1800" dirty="0" smtClean="0"/>
              <a:t>ambientali;</a:t>
            </a:r>
          </a:p>
          <a:p>
            <a:pPr marL="0" indent="0" algn="just">
              <a:buNone/>
            </a:pPr>
            <a:r>
              <a:rPr lang="it-IT" sz="1800" dirty="0" smtClean="0"/>
              <a:t>2. si </a:t>
            </a:r>
            <a:r>
              <a:rPr lang="it-IT" sz="1800" dirty="0"/>
              <a:t>stanno </a:t>
            </a:r>
            <a:r>
              <a:rPr lang="it-IT" sz="1800" dirty="0" smtClean="0"/>
              <a:t>programmando per settembre </a:t>
            </a:r>
            <a:r>
              <a:rPr lang="it-IT" sz="1800" dirty="0"/>
              <a:t>incontri per le amministrazioni e per gli operatori </a:t>
            </a:r>
            <a:r>
              <a:rPr lang="it-IT" sz="1800" dirty="0" smtClean="0"/>
              <a:t> economici distinti </a:t>
            </a:r>
            <a:r>
              <a:rPr lang="it-IT" sz="1800" dirty="0"/>
              <a:t>per categorie merceologiche. </a:t>
            </a:r>
            <a:endParaRPr lang="it-IT" sz="1800" dirty="0" smtClean="0"/>
          </a:p>
          <a:p>
            <a:pPr marL="0" indent="0" algn="just">
              <a:buNone/>
            </a:pPr>
            <a:endParaRPr lang="it-IT" sz="1800" dirty="0" smtClean="0">
              <a:latin typeface="+mj-lt"/>
            </a:endParaRPr>
          </a:p>
          <a:p>
            <a:pPr marL="0" indent="0" algn="just">
              <a:buNone/>
            </a:pPr>
            <a:r>
              <a:rPr lang="it-IT" sz="1800" b="1" dirty="0" smtClean="0">
                <a:latin typeface="+mj-lt"/>
              </a:rPr>
              <a:t>STATI GENERALI  DELLA GREEN ECONOMY</a:t>
            </a:r>
            <a:r>
              <a:rPr lang="it-IT" sz="1800" dirty="0" smtClean="0">
                <a:latin typeface="+mj-lt"/>
              </a:rPr>
              <a:t>:  si sta partecipando agli Stati Generali della Green Economy dove si intende portare l’esperienza più significativa che emergerà dai diversi contributi condivisi con le amministrazioni locali.</a:t>
            </a:r>
          </a:p>
          <a:p>
            <a:pPr marL="0" indent="0" algn="just">
              <a:buNone/>
            </a:pPr>
            <a:endParaRPr lang="it-IT" sz="1800" dirty="0">
              <a:latin typeface="+mj-lt"/>
            </a:endParaRPr>
          </a:p>
          <a:p>
            <a:pPr marL="0" indent="0" algn="just">
              <a:buNone/>
            </a:pPr>
            <a:r>
              <a:rPr lang="it-IT" sz="1800" b="1" dirty="0" smtClean="0">
                <a:latin typeface="+mj-lt"/>
              </a:rPr>
              <a:t>FORUM  CON MODERATORE NELL’AREA «</a:t>
            </a:r>
            <a:r>
              <a:rPr lang="it-IT" sz="1800" b="1" i="1" dirty="0" smtClean="0">
                <a:latin typeface="+mj-lt"/>
              </a:rPr>
              <a:t>E-LEARNING</a:t>
            </a:r>
            <a:r>
              <a:rPr lang="it-IT" sz="1800" b="1" dirty="0" smtClean="0">
                <a:latin typeface="+mj-lt"/>
              </a:rPr>
              <a:t>»: </a:t>
            </a:r>
            <a:r>
              <a:rPr lang="it-IT" sz="1800" dirty="0" smtClean="0">
                <a:latin typeface="+mj-lt"/>
              </a:rPr>
              <a:t>è previsto il FORUM nell’area </a:t>
            </a:r>
            <a:r>
              <a:rPr lang="it-IT" sz="1800" dirty="0" err="1" smtClean="0">
                <a:latin typeface="+mj-lt"/>
              </a:rPr>
              <a:t>dell’E</a:t>
            </a:r>
            <a:r>
              <a:rPr lang="it-IT" sz="1800" dirty="0" smtClean="0">
                <a:latin typeface="+mj-lt"/>
              </a:rPr>
              <a:t>- LEARNING dove si raccoglieranno domande, spunti , approfondimenti, richieste di pareri da parte delle amministrazioni le cui risposte verranno rese accessibili a tutti gli utenti registrati nella piattaforma e-learning</a:t>
            </a:r>
            <a:endParaRPr lang="it-IT" sz="1800" dirty="0">
              <a:latin typeface="+mj-lt"/>
            </a:endParaRPr>
          </a:p>
          <a:p>
            <a:pPr marL="0" indent="0" algn="just">
              <a:buNone/>
            </a:pPr>
            <a:endParaRPr lang="it-IT" sz="1800" dirty="0"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it-IT" sz="1800" dirty="0">
              <a:latin typeface="Arial Black" panose="020B0A04020102020204" pitchFamily="34" charset="0"/>
            </a:endParaRPr>
          </a:p>
        </p:txBody>
      </p:sp>
      <p:pic>
        <p:nvPicPr>
          <p:cNvPr id="6" name="Immagin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1584176" cy="79208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467544" y="6356350"/>
            <a:ext cx="8219256" cy="365125"/>
          </a:xfrm>
        </p:spPr>
        <p:txBody>
          <a:bodyPr/>
          <a:lstStyle/>
          <a:p>
            <a:pPr algn="ctr">
              <a:defRPr/>
            </a:pPr>
            <a:fld id="{D24C716B-288F-4B06-8353-F2D9E7CC7264}" type="slidenum">
              <a:rPr lang="it-IT" smtClean="0"/>
              <a:pPr algn="ctr">
                <a:defRPr/>
              </a:pPr>
              <a:t>8</a:t>
            </a:fld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827584" y="2136339"/>
            <a:ext cx="6030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it-IT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5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it-IT" sz="1800" dirty="0" smtClean="0">
                <a:solidFill>
                  <a:srgbClr val="00B050"/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OBIETTIVI DI LUNGO TERMINE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19256" cy="5112568"/>
          </a:xfrm>
          <a:ln>
            <a:solidFill>
              <a:srgbClr val="92D050"/>
            </a:solidFill>
          </a:ln>
        </p:spPr>
        <p:txBody>
          <a:bodyPr/>
          <a:lstStyle/>
          <a:p>
            <a:pPr marL="0" indent="0" algn="just">
              <a:buNone/>
            </a:pPr>
            <a:endParaRPr lang="it-IT" sz="1800" dirty="0">
              <a:latin typeface="Arial Black" panose="020B0A04020102020204" pitchFamily="34" charset="0"/>
            </a:endParaRPr>
          </a:p>
        </p:txBody>
      </p:sp>
      <p:pic>
        <p:nvPicPr>
          <p:cNvPr id="6" name="Immagin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1584176" cy="79208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467544" y="6356350"/>
            <a:ext cx="8219256" cy="365125"/>
          </a:xfrm>
        </p:spPr>
        <p:txBody>
          <a:bodyPr/>
          <a:lstStyle/>
          <a:p>
            <a:pPr algn="ctr">
              <a:defRPr/>
            </a:pPr>
            <a:fld id="{D24C716B-288F-4B06-8353-F2D9E7CC7264}" type="slidenum">
              <a:rPr lang="it-IT" smtClean="0"/>
              <a:pPr algn="ctr">
                <a:defRPr/>
              </a:pPr>
              <a:t>9</a:t>
            </a:fld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1335530"/>
              </p:ext>
            </p:extLst>
          </p:nvPr>
        </p:nvGraphicFramePr>
        <p:xfrm>
          <a:off x="2843808" y="1700808"/>
          <a:ext cx="4833871" cy="452596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2569"/>
                <a:gridCol w="1610198"/>
                <a:gridCol w="1680390"/>
                <a:gridCol w="1310714"/>
              </a:tblGrid>
              <a:tr h="396817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</a:rPr>
                        <a:t>OBIETTIVI DI LUNGO TERMINE</a:t>
                      </a:r>
                      <a:endParaRPr lang="it-IT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</a:rPr>
                        <a:t>(2018)</a:t>
                      </a:r>
                      <a:endParaRPr lang="it-IT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538" marR="50538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984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N.</a:t>
                      </a:r>
                      <a:endParaRPr lang="it-IT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538" marR="505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DESCRIZIONE OBIETTIVO</a:t>
                      </a:r>
                      <a:endParaRPr lang="it-IT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538" marR="505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AZIONI</a:t>
                      </a:r>
                      <a:endParaRPr lang="it-IT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538" marR="505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INDICATORI</a:t>
                      </a:r>
                      <a:endParaRPr lang="it-IT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538" marR="50538" marT="0" marB="0" anchor="ctr"/>
                </a:tc>
              </a:tr>
              <a:tr h="2919976">
                <a:tc>
                  <a:txBody>
                    <a:bodyPr/>
                    <a:lstStyle/>
                    <a:p>
                      <a:pPr marL="1143000" lvl="2" indent="-228600" algn="just">
                        <a:spcAft>
                          <a:spcPts val="0"/>
                        </a:spcAft>
                        <a:buFont typeface="+mj-lt"/>
                        <a:buAutoNum type="arabicPeriod" startAt="5"/>
                        <a:tabLst>
                          <a:tab pos="274320" algn="l"/>
                        </a:tabLst>
                      </a:pPr>
                      <a:r>
                        <a:rPr lang="it-IT" sz="800">
                          <a:effectLst/>
                        </a:rPr>
                        <a:t> </a:t>
                      </a:r>
                      <a:endParaRPr lang="it-IT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538" marR="5053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Inserimento di criteri ecologici nei bandi realizzati dalle Strutture Regionali e dagli Enti Regionali, per l’acquisizione di altri beni e servizi, per i quali sono applicabili i CAM approvati dal Ministero dell’Ambiente o altri criteri di eco-sostenibilità.</a:t>
                      </a:r>
                      <a:endParaRPr lang="it-IT" sz="9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9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Ad esempio:</a:t>
                      </a:r>
                      <a:endParaRPr lang="it-IT" sz="90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135890" algn="l"/>
                        </a:tabLst>
                      </a:pPr>
                      <a:r>
                        <a:rPr lang="it-IT" sz="700">
                          <a:effectLst/>
                        </a:rPr>
                        <a:t>ristorazione (servizio mensa e forniture alimenti);</a:t>
                      </a:r>
                      <a:endParaRPr lang="it-IT" sz="90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135890" algn="l"/>
                        </a:tabLst>
                      </a:pPr>
                      <a:r>
                        <a:rPr lang="it-IT" sz="700">
                          <a:effectLst/>
                        </a:rPr>
                        <a:t>servizi energetici (illuminazione, riscaldamento e raffrescamento degli edifici, illuminazione pubblica e segnaletica luminosa);</a:t>
                      </a:r>
                      <a:endParaRPr lang="it-IT" sz="90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135890" algn="l"/>
                        </a:tabLst>
                      </a:pPr>
                      <a:r>
                        <a:rPr lang="it-IT" sz="700">
                          <a:effectLst/>
                        </a:rPr>
                        <a:t>servizi di gestione degli edifici (servizi di pulizia e materiali per l’igiene);</a:t>
                      </a:r>
                      <a:endParaRPr lang="it-IT" sz="90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135890" algn="l"/>
                        </a:tabLst>
                      </a:pPr>
                      <a:r>
                        <a:rPr lang="it-IT" sz="700">
                          <a:effectLst/>
                        </a:rPr>
                        <a:t>turismo;</a:t>
                      </a:r>
                      <a:endParaRPr lang="it-IT" sz="90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135890" algn="l"/>
                        </a:tabLst>
                      </a:pPr>
                      <a:r>
                        <a:rPr lang="it-IT" sz="700">
                          <a:effectLst/>
                        </a:rPr>
                        <a:t>servizi di facchinaggio e trasloco;</a:t>
                      </a:r>
                      <a:endParaRPr lang="it-IT" sz="90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135890" algn="l"/>
                        </a:tabLst>
                      </a:pPr>
                      <a:r>
                        <a:rPr lang="it-IT" sz="700">
                          <a:effectLst/>
                        </a:rPr>
                        <a:t>servizi di manutenzione impianti.</a:t>
                      </a:r>
                      <a:endParaRPr lang="it-IT" sz="9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538" marR="50538" marT="0" marB="0"/>
                </a:tc>
                <a:tc>
                  <a:txBody>
                    <a:bodyPr/>
                    <a:lstStyle/>
                    <a:p>
                      <a:pPr marL="18415" algn="just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Azioni di formazione tecnica specifica.</a:t>
                      </a:r>
                      <a:endParaRPr lang="it-IT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538" marR="5053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% bandi verdi attivati.</a:t>
                      </a:r>
                      <a:endParaRPr lang="it-IT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538" marR="50538" marT="0" marB="0"/>
                </a:tc>
              </a:tr>
              <a:tr h="4492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</a:rPr>
                        <a:t>6.</a:t>
                      </a:r>
                      <a:endParaRPr lang="it-IT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538" marR="5053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Valorizzazione delle buone pratiche verdi messe in atto dai vari Enti del territorio.</a:t>
                      </a:r>
                      <a:endParaRPr lang="it-IT" sz="9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538" marR="5053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Scambio della buone pratiche verdi tra gli Enti del territorio.</a:t>
                      </a:r>
                      <a:endParaRPr lang="it-IT" sz="9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538" marR="5053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n. buone pratiche verdi acquisite e divulgate.</a:t>
                      </a:r>
                      <a:endParaRPr lang="it-IT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538" marR="50538" marT="0" marB="0"/>
                </a:tc>
              </a:tr>
              <a:tr h="5615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</a:rPr>
                        <a:t>7.</a:t>
                      </a:r>
                      <a:endParaRPr lang="it-IT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538" marR="50538" marT="0" marB="0"/>
                </a:tc>
                <a:tc>
                  <a:txBody>
                    <a:bodyPr/>
                    <a:lstStyle/>
                    <a:p>
                      <a:pPr marL="45720" algn="just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Inserimento di criteri ambientali negli acquisti di beni e servizi attuati dagli Enti Locali con l’utilizzo di fondi regionali.</a:t>
                      </a:r>
                      <a:endParaRPr lang="it-IT" sz="900">
                        <a:effectLst/>
                      </a:endParaRPr>
                    </a:p>
                    <a:p>
                      <a:pPr marL="45720" algn="just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538" marR="5053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Inserimento di criteri GPP nei bando di finanziamento.</a:t>
                      </a:r>
                      <a:endParaRPr lang="it-IT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538" marR="5053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n. bandi di finanziamento verdi.</a:t>
                      </a:r>
                      <a:endParaRPr lang="it-IT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538" marR="5053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72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1068</TotalTime>
  <Words>740</Words>
  <Application>Microsoft Office PowerPoint</Application>
  <PresentationFormat>Presentazione su schermo (4:3)</PresentationFormat>
  <Paragraphs>171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Tema di Office</vt:lpstr>
      <vt:lpstr>    PIANO D’AZIONE DELLA REGIONE DEL VENETO PER L’ATTUAZIONE DEL «GREEN PUBLIC PROCUREMENT» (PAR GPP Triennio 2016-2018)         Relatore:  Avv. Giulia Tambato Dirigente Settore Approvvigionamenti      </vt:lpstr>
      <vt:lpstr> I PASSI VERSO IL PIANO D’AZIONE</vt:lpstr>
      <vt:lpstr> I PASSI VERSO L’ADOZIONE DEL PIANO</vt:lpstr>
      <vt:lpstr> IL PIANO D’AZIONE REGIONALE</vt:lpstr>
      <vt:lpstr> IL PIANO D’AZIONE REGIONALE</vt:lpstr>
      <vt:lpstr>  IL PIANO D’AZIONE REGIONALE</vt:lpstr>
      <vt:lpstr>  I PASSI GIA’ FATTI</vt:lpstr>
      <vt:lpstr>  I PROSSIMI PASSI</vt:lpstr>
      <vt:lpstr>OBIETTIVI DI LUNGO TERMINE</vt:lpstr>
      <vt:lpstr> IL PIANO D’AZIONE REGIONALE</vt:lpstr>
    </vt:vector>
  </TitlesOfParts>
  <Company>Giunta Regionale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PIANO D’AZIONE DELLA REGIONE DEL VENETO PER L’ATTUAZIONE DEL GREEN PUBLIC PROCUREMENT (PAR GPP)     TRIENNIO 2015-2017</dc:title>
  <dc:creator>Administrator</dc:creator>
  <cp:lastModifiedBy>Administrator</cp:lastModifiedBy>
  <cp:revision>97</cp:revision>
  <cp:lastPrinted>2016-03-15T07:51:39Z</cp:lastPrinted>
  <dcterms:created xsi:type="dcterms:W3CDTF">2015-07-21T09:42:13Z</dcterms:created>
  <dcterms:modified xsi:type="dcterms:W3CDTF">2016-06-16T09:41:12Z</dcterms:modified>
</cp:coreProperties>
</file>